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3"/>
  </p:notesMasterIdLst>
  <p:sldIdLst>
    <p:sldId id="273" r:id="rId2"/>
    <p:sldId id="261" r:id="rId3"/>
    <p:sldId id="260" r:id="rId4"/>
    <p:sldId id="262" r:id="rId5"/>
    <p:sldId id="263" r:id="rId6"/>
    <p:sldId id="258" r:id="rId7"/>
    <p:sldId id="259" r:id="rId8"/>
    <p:sldId id="281" r:id="rId9"/>
    <p:sldId id="264" r:id="rId10"/>
    <p:sldId id="277" r:id="rId11"/>
    <p:sldId id="278" r:id="rId12"/>
    <p:sldId id="276" r:id="rId13"/>
    <p:sldId id="279" r:id="rId14"/>
    <p:sldId id="280" r:id="rId15"/>
    <p:sldId id="267" r:id="rId16"/>
    <p:sldId id="275" r:id="rId17"/>
    <p:sldId id="268" r:id="rId18"/>
    <p:sldId id="272" r:id="rId19"/>
    <p:sldId id="282" r:id="rId20"/>
    <p:sldId id="269" r:id="rId21"/>
    <p:sldId id="26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49"/>
    <p:restoredTop sz="94648"/>
  </p:normalViewPr>
  <p:slideViewPr>
    <p:cSldViewPr snapToGrid="0" snapToObjects="1">
      <p:cViewPr varScale="1">
        <p:scale>
          <a:sx n="93" d="100"/>
          <a:sy n="93" d="100"/>
        </p:scale>
        <p:origin x="216" y="8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30996A-B478-C348-B488-2EB86434F221}" type="datetimeFigureOut">
              <a:rPr lang="en-US" smtClean="0"/>
              <a:t>10/3/20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C921FD-E476-A043-86C7-436832D310FA}" type="slidenum">
              <a:rPr lang="en-US" smtClean="0"/>
              <a:t>‹#›</a:t>
            </a:fld>
            <a:endParaRPr lang="en-US"/>
          </a:p>
        </p:txBody>
      </p:sp>
    </p:spTree>
    <p:extLst>
      <p:ext uri="{BB962C8B-B14F-4D97-AF65-F5344CB8AC3E}">
        <p14:creationId xmlns:p14="http://schemas.microsoft.com/office/powerpoint/2010/main" val="3530809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6FDC54-D25B-3B41-8BC8-856359AD3A04}" type="datetime1">
              <a:rPr lang="en-US" smtClean="0"/>
              <a:t>10/3/20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rIns="45720"/>
          <a:lstStyle/>
          <a:p>
            <a:fld id="{BCECFB8F-B13B-EE47-8BA8-9788450FA236}" type="slidenum">
              <a:rPr lang="en-US" smtClean="0"/>
              <a:t>‹#›</a:t>
            </a:fld>
            <a:endParaRPr lang="en-US"/>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124949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88E91E-0AE8-F440-ACF2-51EE717A431B}" type="datetime1">
              <a:rPr lang="en-US" smtClean="0"/>
              <a:t>10/3/20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CFB8F-B13B-EE47-8BA8-9788450FA236}" type="slidenum">
              <a:rPr lang="en-US" smtClean="0"/>
              <a:t>‹#›</a:t>
            </a:fld>
            <a:endParaRPr lang="en-US"/>
          </a:p>
        </p:txBody>
      </p:sp>
    </p:spTree>
    <p:extLst>
      <p:ext uri="{BB962C8B-B14F-4D97-AF65-F5344CB8AC3E}">
        <p14:creationId xmlns:p14="http://schemas.microsoft.com/office/powerpoint/2010/main" val="1551093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0DCE86-1411-BB4C-9F24-65AA4225F955}" type="datetime1">
              <a:rPr lang="en-US" smtClean="0"/>
              <a:t>10/3/20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CFB8F-B13B-EE47-8BA8-9788450FA236}" type="slidenum">
              <a:rPr lang="en-US" smtClean="0"/>
              <a:t>‹#›</a:t>
            </a:fld>
            <a:endParaRPr lang="en-US"/>
          </a:p>
        </p:txBody>
      </p:sp>
    </p:spTree>
    <p:extLst>
      <p:ext uri="{BB962C8B-B14F-4D97-AF65-F5344CB8AC3E}">
        <p14:creationId xmlns:p14="http://schemas.microsoft.com/office/powerpoint/2010/main" val="500764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70F31E-68F9-5C49-AB9E-F87271F2BFA0}" type="datetime1">
              <a:rPr lang="en-US" smtClean="0"/>
              <a:t>10/3/20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CFB8F-B13B-EE47-8BA8-9788450FA236}" type="slidenum">
              <a:rPr lang="en-US" smtClean="0"/>
              <a:t>‹#›</a:t>
            </a:fld>
            <a:endParaRPr lang="en-US"/>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216175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4CF6273-E983-D947-9266-0D03FAFA998F}" type="datetime1">
              <a:rPr lang="en-US" smtClean="0"/>
              <a:t>10/3/20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CFB8F-B13B-EE47-8BA8-9788450FA236}" type="slidenum">
              <a:rPr lang="en-US" smtClean="0"/>
              <a:t>‹#›</a:t>
            </a:fld>
            <a:endParaRPr lang="en-US"/>
          </a:p>
        </p:txBody>
      </p:sp>
    </p:spTree>
    <p:extLst>
      <p:ext uri="{BB962C8B-B14F-4D97-AF65-F5344CB8AC3E}">
        <p14:creationId xmlns:p14="http://schemas.microsoft.com/office/powerpoint/2010/main" val="1638546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B03BAF-4C18-794B-A465-5C1D3C855B59}" type="datetime1">
              <a:rPr lang="en-US" smtClean="0"/>
              <a:t>10/3/20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ECFB8F-B13B-EE47-8BA8-9788450FA236}" type="slidenum">
              <a:rPr lang="en-US" smtClean="0"/>
              <a:t>‹#›</a:t>
            </a:fld>
            <a:endParaRPr lang="en-US"/>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474672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BE2BE5-9DFB-794B-98ED-268FE80BD047}" type="datetime1">
              <a:rPr lang="en-US" smtClean="0"/>
              <a:t>10/3/20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ECFB8F-B13B-EE47-8BA8-9788450FA236}" type="slidenum">
              <a:rPr lang="en-US" smtClean="0"/>
              <a:t>‹#›</a:t>
            </a:fld>
            <a:endParaRPr lang="en-US"/>
          </a:p>
        </p:txBody>
      </p:sp>
    </p:spTree>
    <p:extLst>
      <p:ext uri="{BB962C8B-B14F-4D97-AF65-F5344CB8AC3E}">
        <p14:creationId xmlns:p14="http://schemas.microsoft.com/office/powerpoint/2010/main" val="3490026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E4FB34-025D-EF41-98EE-16674E2F2AD1}" type="datetime1">
              <a:rPr lang="en-US" smtClean="0"/>
              <a:t>10/3/20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ECFB8F-B13B-EE47-8BA8-9788450FA236}" type="slidenum">
              <a:rPr lang="en-US" smtClean="0"/>
              <a:t>‹#›</a:t>
            </a:fld>
            <a:endParaRPr lang="en-US"/>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535835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88B1192C-31D8-714C-8DDB-47AC92117614}" type="datetime1">
              <a:rPr lang="en-US" smtClean="0"/>
              <a:t>10/3/20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ECFB8F-B13B-EE47-8BA8-9788450FA236}" type="slidenum">
              <a:rPr lang="en-US" smtClean="0"/>
              <a:t>‹#›</a:t>
            </a:fld>
            <a:endParaRPr lang="en-US"/>
          </a:p>
        </p:txBody>
      </p:sp>
    </p:spTree>
    <p:extLst>
      <p:ext uri="{BB962C8B-B14F-4D97-AF65-F5344CB8AC3E}">
        <p14:creationId xmlns:p14="http://schemas.microsoft.com/office/powerpoint/2010/main" val="4225280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3EBB728-72BF-B943-8848-A265B314B007}" type="datetime1">
              <a:rPr lang="en-US" smtClean="0"/>
              <a:t>10/3/20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ECFB8F-B13B-EE47-8BA8-9788450FA236}" type="slidenum">
              <a:rPr lang="en-US" smtClean="0"/>
              <a:t>‹#›</a:t>
            </a:fld>
            <a:endParaRPr lang="en-US"/>
          </a:p>
        </p:txBody>
      </p:sp>
    </p:spTree>
    <p:extLst>
      <p:ext uri="{BB962C8B-B14F-4D97-AF65-F5344CB8AC3E}">
        <p14:creationId xmlns:p14="http://schemas.microsoft.com/office/powerpoint/2010/main" val="2480644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E1DFFA-2FCE-174E-86A1-DC4D97334652}" type="datetime1">
              <a:rPr lang="en-US" smtClean="0"/>
              <a:t>10/3/20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ECFB8F-B13B-EE47-8BA8-9788450FA236}" type="slidenum">
              <a:rPr lang="en-US" smtClean="0"/>
              <a:t>‹#›</a:t>
            </a:fld>
            <a:endParaRPr lang="en-US"/>
          </a:p>
        </p:txBody>
      </p:sp>
    </p:spTree>
    <p:extLst>
      <p:ext uri="{BB962C8B-B14F-4D97-AF65-F5344CB8AC3E}">
        <p14:creationId xmlns:p14="http://schemas.microsoft.com/office/powerpoint/2010/main" val="1671382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7B8BEC6B-3003-0D4B-BD36-2ACD8352FAD2}" type="datetime1">
              <a:rPr lang="en-US" smtClean="0"/>
              <a:t>10/3/20</a:t>
            </a:fld>
            <a:endParaRPr lang="en-US"/>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BCECFB8F-B13B-EE47-8BA8-9788450FA236}" type="slidenum">
              <a:rPr lang="en-US" smtClean="0"/>
              <a:t>‹#›</a:t>
            </a:fld>
            <a:endParaRPr lang="en-US"/>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768797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3CFB22-E184-DF41-9F28-8DF9E4F1548F}"/>
              </a:ext>
            </a:extLst>
          </p:cNvPr>
          <p:cNvSpPr>
            <a:spLocks noGrp="1"/>
          </p:cNvSpPr>
          <p:nvPr>
            <p:ph type="ctrTitle"/>
          </p:nvPr>
        </p:nvSpPr>
        <p:spPr/>
        <p:txBody>
          <a:bodyPr>
            <a:normAutofit/>
          </a:bodyPr>
          <a:lstStyle/>
          <a:p>
            <a:pPr algn="ctr"/>
            <a:br>
              <a:rPr lang="en-US" sz="1800" dirty="0"/>
            </a:br>
            <a:br>
              <a:rPr lang="en-US" sz="1800" dirty="0"/>
            </a:br>
            <a:r>
              <a:rPr lang="en-US" sz="1800" dirty="0"/>
              <a:t>42nd Annual Meeting of the </a:t>
            </a:r>
            <a:br>
              <a:rPr lang="en-US" sz="1800" dirty="0"/>
            </a:br>
            <a:r>
              <a:rPr lang="en-US" sz="1800" dirty="0"/>
              <a:t>Society for Descriptive Psychology</a:t>
            </a:r>
            <a:br>
              <a:rPr lang="en-US" sz="1800" dirty="0"/>
            </a:br>
            <a:br>
              <a:rPr lang="en-US" sz="1800" dirty="0"/>
            </a:br>
            <a:r>
              <a:rPr lang="en-US" sz="1800" dirty="0"/>
              <a:t>October 4, 2020</a:t>
            </a:r>
            <a:br>
              <a:rPr lang="en-US" sz="1800" dirty="0"/>
            </a:br>
            <a:endParaRPr lang="en-US" sz="1800" dirty="0"/>
          </a:p>
        </p:txBody>
      </p:sp>
      <p:sp>
        <p:nvSpPr>
          <p:cNvPr id="5" name="Subtitle 4">
            <a:extLst>
              <a:ext uri="{FF2B5EF4-FFF2-40B4-BE49-F238E27FC236}">
                <a16:creationId xmlns:a16="http://schemas.microsoft.com/office/drawing/2014/main" id="{105ED169-FD8E-6743-9B87-C29B08712111}"/>
              </a:ext>
            </a:extLst>
          </p:cNvPr>
          <p:cNvSpPr>
            <a:spLocks noGrp="1"/>
          </p:cNvSpPr>
          <p:nvPr>
            <p:ph type="subTitle" idx="1"/>
          </p:nvPr>
        </p:nvSpPr>
        <p:spPr>
          <a:xfrm>
            <a:off x="2772273" y="1358154"/>
            <a:ext cx="5645585" cy="1264022"/>
          </a:xfrm>
        </p:spPr>
        <p:txBody>
          <a:bodyPr>
            <a:normAutofit fontScale="70000" lnSpcReduction="20000"/>
          </a:bodyPr>
          <a:lstStyle/>
          <a:p>
            <a:pPr algn="ctr"/>
            <a:r>
              <a:rPr lang="en-US" sz="3600" cap="all" dirty="0"/>
              <a:t>My Dissertation Journey with Peter Ossorio: A Personal and Conceptual Story</a:t>
            </a:r>
            <a:endParaRPr lang="en-US" sz="3600" dirty="0"/>
          </a:p>
        </p:txBody>
      </p:sp>
    </p:spTree>
    <p:extLst>
      <p:ext uri="{BB962C8B-B14F-4D97-AF65-F5344CB8AC3E}">
        <p14:creationId xmlns:p14="http://schemas.microsoft.com/office/powerpoint/2010/main" val="3537475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00707-659B-334B-AFDF-874C384D523B}"/>
              </a:ext>
            </a:extLst>
          </p:cNvPr>
          <p:cNvSpPr>
            <a:spLocks noGrp="1"/>
          </p:cNvSpPr>
          <p:nvPr>
            <p:ph type="title"/>
          </p:nvPr>
        </p:nvSpPr>
        <p:spPr/>
        <p:txBody>
          <a:bodyPr/>
          <a:lstStyle/>
          <a:p>
            <a:pPr algn="ctr"/>
            <a:r>
              <a:rPr lang="en-US" dirty="0"/>
              <a:t>Manic “Being” versus Manic “Doing”</a:t>
            </a:r>
          </a:p>
        </p:txBody>
      </p:sp>
      <p:pic>
        <p:nvPicPr>
          <p:cNvPr id="6" name="Content Placeholder 5">
            <a:extLst>
              <a:ext uri="{FF2B5EF4-FFF2-40B4-BE49-F238E27FC236}">
                <a16:creationId xmlns:a16="http://schemas.microsoft.com/office/drawing/2014/main" id="{161F53BB-050F-9347-9A98-887DC0E904AA}"/>
              </a:ext>
            </a:extLst>
          </p:cNvPr>
          <p:cNvPicPr>
            <a:picLocks noGrp="1" noChangeAspect="1"/>
          </p:cNvPicPr>
          <p:nvPr>
            <p:ph sz="half" idx="1"/>
          </p:nvPr>
        </p:nvPicPr>
        <p:blipFill>
          <a:blip r:embed="rId2"/>
          <a:stretch>
            <a:fillRect/>
          </a:stretch>
        </p:blipFill>
        <p:spPr>
          <a:xfrm>
            <a:off x="2433918" y="2752725"/>
            <a:ext cx="3630705" cy="2597150"/>
          </a:xfrm>
        </p:spPr>
      </p:pic>
      <p:pic>
        <p:nvPicPr>
          <p:cNvPr id="8" name="Content Placeholder 7">
            <a:extLst>
              <a:ext uri="{FF2B5EF4-FFF2-40B4-BE49-F238E27FC236}">
                <a16:creationId xmlns:a16="http://schemas.microsoft.com/office/drawing/2014/main" id="{C78CB5CE-5A37-6D48-B8C5-D7BFE34D452D}"/>
              </a:ext>
            </a:extLst>
          </p:cNvPr>
          <p:cNvPicPr>
            <a:picLocks noGrp="1" noChangeAspect="1"/>
          </p:cNvPicPr>
          <p:nvPr>
            <p:ph sz="half" idx="2"/>
          </p:nvPr>
        </p:nvPicPr>
        <p:blipFill>
          <a:blip r:embed="rId3"/>
          <a:stretch>
            <a:fillRect/>
          </a:stretch>
        </p:blipFill>
        <p:spPr>
          <a:xfrm>
            <a:off x="6665913" y="2752725"/>
            <a:ext cx="3895725" cy="2597150"/>
          </a:xfrm>
        </p:spPr>
      </p:pic>
      <p:sp>
        <p:nvSpPr>
          <p:cNvPr id="3" name="Slide Number Placeholder 2">
            <a:extLst>
              <a:ext uri="{FF2B5EF4-FFF2-40B4-BE49-F238E27FC236}">
                <a16:creationId xmlns:a16="http://schemas.microsoft.com/office/drawing/2014/main" id="{D0867BCA-1F3B-4D48-BE4B-AF5E8F6B11BC}"/>
              </a:ext>
            </a:extLst>
          </p:cNvPr>
          <p:cNvSpPr>
            <a:spLocks noGrp="1"/>
          </p:cNvSpPr>
          <p:nvPr>
            <p:ph type="sldNum" sz="quarter" idx="12"/>
          </p:nvPr>
        </p:nvSpPr>
        <p:spPr/>
        <p:txBody>
          <a:bodyPr/>
          <a:lstStyle/>
          <a:p>
            <a:fld id="{BCECFB8F-B13B-EE47-8BA8-9788450FA236}" type="slidenum">
              <a:rPr lang="en-US" smtClean="0"/>
              <a:t>10</a:t>
            </a:fld>
            <a:endParaRPr lang="en-US"/>
          </a:p>
        </p:txBody>
      </p:sp>
    </p:spTree>
    <p:extLst>
      <p:ext uri="{BB962C8B-B14F-4D97-AF65-F5344CB8AC3E}">
        <p14:creationId xmlns:p14="http://schemas.microsoft.com/office/powerpoint/2010/main" val="373936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4DA0F2-48EB-A945-9F12-CB6DCAA7F5CF}"/>
              </a:ext>
            </a:extLst>
          </p:cNvPr>
          <p:cNvSpPr>
            <a:spLocks noGrp="1"/>
          </p:cNvSpPr>
          <p:nvPr>
            <p:ph type="title"/>
          </p:nvPr>
        </p:nvSpPr>
        <p:spPr/>
        <p:txBody>
          <a:bodyPr/>
          <a:lstStyle/>
          <a:p>
            <a:pPr algn="ctr"/>
            <a:r>
              <a:rPr lang="en-US" dirty="0"/>
              <a:t>HYPOTHESIS 3</a:t>
            </a:r>
          </a:p>
        </p:txBody>
      </p:sp>
      <p:sp>
        <p:nvSpPr>
          <p:cNvPr id="6" name="Content Placeholder 5">
            <a:extLst>
              <a:ext uri="{FF2B5EF4-FFF2-40B4-BE49-F238E27FC236}">
                <a16:creationId xmlns:a16="http://schemas.microsoft.com/office/drawing/2014/main" id="{F6D30940-E04B-7740-B72B-B960069A084D}"/>
              </a:ext>
            </a:extLst>
          </p:cNvPr>
          <p:cNvSpPr>
            <a:spLocks noGrp="1"/>
          </p:cNvSpPr>
          <p:nvPr>
            <p:ph idx="1"/>
          </p:nvPr>
        </p:nvSpPr>
        <p:spPr>
          <a:xfrm>
            <a:off x="2773599" y="1600200"/>
            <a:ext cx="7796540" cy="4449744"/>
          </a:xfrm>
        </p:spPr>
        <p:txBody>
          <a:bodyPr>
            <a:normAutofit fontScale="92500" lnSpcReduction="10000"/>
          </a:bodyPr>
          <a:lstStyle/>
          <a:p>
            <a:pPr lvl="2"/>
            <a:r>
              <a:rPr lang="en-US" sz="2000" b="1" dirty="0"/>
              <a:t>Given that a loss of status is unthinkable, a manic will try to avoid such a loss by attempting to “be” someone with more status. These self-affirmations consist primarily of having a certain status, or, in other words, of being someone with particular tastes, values, aspirations, etc. Only secondarily is the manic interested in doing what it would take actually to validate that status. For the manic, the membership aspects of a status count for more than do the performance aspects. Therefore,</a:t>
            </a:r>
          </a:p>
          <a:p>
            <a:pPr lvl="3"/>
            <a:r>
              <a:rPr lang="en-US" sz="2000" b="1" i="1" dirty="0"/>
              <a:t>Manics will prefer the </a:t>
            </a:r>
            <a:r>
              <a:rPr lang="en-US" sz="2000" b="1" i="1" u="sng" dirty="0"/>
              <a:t>Being</a:t>
            </a:r>
            <a:r>
              <a:rPr lang="en-US" sz="2000" b="1" i="1" dirty="0"/>
              <a:t> aspects of status over the </a:t>
            </a:r>
            <a:r>
              <a:rPr lang="en-US" sz="2000" b="1" i="1" u="sng" dirty="0"/>
              <a:t>Doing</a:t>
            </a:r>
            <a:r>
              <a:rPr lang="en-US" sz="2000" b="1" i="1" dirty="0"/>
              <a:t> aspects of statuses more than normal.</a:t>
            </a:r>
          </a:p>
          <a:p>
            <a:endParaRPr lang="en-US" dirty="0"/>
          </a:p>
        </p:txBody>
      </p:sp>
      <p:sp>
        <p:nvSpPr>
          <p:cNvPr id="2" name="Slide Number Placeholder 1">
            <a:extLst>
              <a:ext uri="{FF2B5EF4-FFF2-40B4-BE49-F238E27FC236}">
                <a16:creationId xmlns:a16="http://schemas.microsoft.com/office/drawing/2014/main" id="{FD010AD8-7132-394B-89C5-E70152BA8CDD}"/>
              </a:ext>
            </a:extLst>
          </p:cNvPr>
          <p:cNvSpPr>
            <a:spLocks noGrp="1"/>
          </p:cNvSpPr>
          <p:nvPr>
            <p:ph type="sldNum" sz="quarter" idx="12"/>
          </p:nvPr>
        </p:nvSpPr>
        <p:spPr/>
        <p:txBody>
          <a:bodyPr/>
          <a:lstStyle/>
          <a:p>
            <a:fld id="{BCECFB8F-B13B-EE47-8BA8-9788450FA236}" type="slidenum">
              <a:rPr lang="en-US" smtClean="0"/>
              <a:t>11</a:t>
            </a:fld>
            <a:endParaRPr lang="en-US"/>
          </a:p>
        </p:txBody>
      </p:sp>
    </p:spTree>
    <p:extLst>
      <p:ext uri="{BB962C8B-B14F-4D97-AF65-F5344CB8AC3E}">
        <p14:creationId xmlns:p14="http://schemas.microsoft.com/office/powerpoint/2010/main" val="443420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8AF80-96F8-BE4B-9281-72F44C45769E}"/>
              </a:ext>
            </a:extLst>
          </p:cNvPr>
          <p:cNvSpPr>
            <a:spLocks noGrp="1"/>
          </p:cNvSpPr>
          <p:nvPr>
            <p:ph type="title"/>
          </p:nvPr>
        </p:nvSpPr>
        <p:spPr/>
        <p:txBody>
          <a:bodyPr/>
          <a:lstStyle/>
          <a:p>
            <a:pPr algn="l"/>
            <a:r>
              <a:rPr lang="en-US" sz="3600" b="1" i="1" dirty="0">
                <a:latin typeface="+mn-lt"/>
              </a:rPr>
              <a:t>Police Officer</a:t>
            </a:r>
            <a:br>
              <a:rPr lang="en-US" b="1" i="1" dirty="0"/>
            </a:br>
            <a:endParaRPr lang="en-US" dirty="0"/>
          </a:p>
        </p:txBody>
      </p:sp>
      <p:pic>
        <p:nvPicPr>
          <p:cNvPr id="6" name="Content Placeholder 5">
            <a:extLst>
              <a:ext uri="{FF2B5EF4-FFF2-40B4-BE49-F238E27FC236}">
                <a16:creationId xmlns:a16="http://schemas.microsoft.com/office/drawing/2014/main" id="{C511CAAE-1802-DA4F-B32F-9A1145FEF6BD}"/>
              </a:ext>
            </a:extLst>
          </p:cNvPr>
          <p:cNvPicPr>
            <a:picLocks noGrp="1" noChangeAspect="1"/>
          </p:cNvPicPr>
          <p:nvPr>
            <p:ph sz="half" idx="1"/>
          </p:nvPr>
        </p:nvPicPr>
        <p:blipFill>
          <a:blip r:embed="rId2"/>
          <a:stretch>
            <a:fillRect/>
          </a:stretch>
        </p:blipFill>
        <p:spPr>
          <a:xfrm>
            <a:off x="2680360" y="2052638"/>
            <a:ext cx="3742006" cy="3997325"/>
          </a:xfrm>
        </p:spPr>
      </p:pic>
      <p:sp>
        <p:nvSpPr>
          <p:cNvPr id="4" name="Content Placeholder 3">
            <a:extLst>
              <a:ext uri="{FF2B5EF4-FFF2-40B4-BE49-F238E27FC236}">
                <a16:creationId xmlns:a16="http://schemas.microsoft.com/office/drawing/2014/main" id="{1641C451-6818-A940-8B19-4AF2003686F7}"/>
              </a:ext>
            </a:extLst>
          </p:cNvPr>
          <p:cNvSpPr>
            <a:spLocks noGrp="1"/>
          </p:cNvSpPr>
          <p:nvPr>
            <p:ph sz="half" idx="2"/>
          </p:nvPr>
        </p:nvSpPr>
        <p:spPr>
          <a:xfrm>
            <a:off x="6666636" y="336176"/>
            <a:ext cx="3894222" cy="5713767"/>
          </a:xfrm>
        </p:spPr>
        <p:txBody>
          <a:bodyPr>
            <a:noAutofit/>
          </a:bodyPr>
          <a:lstStyle/>
          <a:p>
            <a:pPr lvl="4"/>
            <a:r>
              <a:rPr lang="en-US" sz="1600" b="1" i="1" u="sng" dirty="0"/>
              <a:t>Being</a:t>
            </a:r>
            <a:r>
              <a:rPr lang="en-US" sz="1600" b="1" i="1" dirty="0"/>
              <a:t>-wearing a police officer’s uniform</a:t>
            </a:r>
          </a:p>
          <a:p>
            <a:pPr lvl="4"/>
            <a:r>
              <a:rPr lang="en-US" sz="1600" b="1" i="1" u="sng" dirty="0"/>
              <a:t>Doing</a:t>
            </a:r>
            <a:r>
              <a:rPr lang="en-US" sz="1600" b="1" i="1" dirty="0"/>
              <a:t>-writing a test report</a:t>
            </a:r>
          </a:p>
          <a:p>
            <a:pPr lvl="4"/>
            <a:r>
              <a:rPr lang="en-US" sz="1600" b="1" i="1" u="sng" dirty="0"/>
              <a:t>Neutral</a:t>
            </a:r>
            <a:r>
              <a:rPr lang="en-US" sz="1600" b="1" i="1" dirty="0"/>
              <a:t>-attending roll-call at the beginning of the shift</a:t>
            </a:r>
          </a:p>
          <a:p>
            <a:pPr lvl="4"/>
            <a:r>
              <a:rPr lang="en-US" sz="1600" b="1" i="1" u="sng" dirty="0"/>
              <a:t>Doing</a:t>
            </a:r>
            <a:r>
              <a:rPr lang="en-US" sz="1600" b="1" i="1" dirty="0"/>
              <a:t>-directing traffic at an intersection</a:t>
            </a:r>
          </a:p>
          <a:p>
            <a:pPr lvl="4"/>
            <a:r>
              <a:rPr lang="en-US" sz="1600" b="1" i="1" u="sng" dirty="0"/>
              <a:t>Being</a:t>
            </a:r>
            <a:r>
              <a:rPr lang="en-US" sz="1600" b="1" i="1" dirty="0"/>
              <a:t>-having a cup of coffee with another officer at a diner</a:t>
            </a:r>
          </a:p>
          <a:p>
            <a:endParaRPr lang="en-US" sz="1600" dirty="0"/>
          </a:p>
        </p:txBody>
      </p:sp>
      <p:sp>
        <p:nvSpPr>
          <p:cNvPr id="3" name="Slide Number Placeholder 2">
            <a:extLst>
              <a:ext uri="{FF2B5EF4-FFF2-40B4-BE49-F238E27FC236}">
                <a16:creationId xmlns:a16="http://schemas.microsoft.com/office/drawing/2014/main" id="{334420AF-8272-BC48-B2A2-7254523108A3}"/>
              </a:ext>
            </a:extLst>
          </p:cNvPr>
          <p:cNvSpPr>
            <a:spLocks noGrp="1"/>
          </p:cNvSpPr>
          <p:nvPr>
            <p:ph type="sldNum" sz="quarter" idx="12"/>
          </p:nvPr>
        </p:nvSpPr>
        <p:spPr/>
        <p:txBody>
          <a:bodyPr/>
          <a:lstStyle/>
          <a:p>
            <a:fld id="{BCECFB8F-B13B-EE47-8BA8-9788450FA236}" type="slidenum">
              <a:rPr lang="en-US" smtClean="0"/>
              <a:t>12</a:t>
            </a:fld>
            <a:endParaRPr lang="en-US"/>
          </a:p>
        </p:txBody>
      </p:sp>
    </p:spTree>
    <p:extLst>
      <p:ext uri="{BB962C8B-B14F-4D97-AF65-F5344CB8AC3E}">
        <p14:creationId xmlns:p14="http://schemas.microsoft.com/office/powerpoint/2010/main" val="619448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9EDB5-B3C2-BC45-A464-16B7FB378D46}"/>
              </a:ext>
            </a:extLst>
          </p:cNvPr>
          <p:cNvSpPr>
            <a:spLocks noGrp="1"/>
          </p:cNvSpPr>
          <p:nvPr>
            <p:ph type="title"/>
          </p:nvPr>
        </p:nvSpPr>
        <p:spPr/>
        <p:txBody>
          <a:bodyPr>
            <a:normAutofit/>
          </a:bodyPr>
          <a:lstStyle/>
          <a:p>
            <a:pPr algn="l"/>
            <a:r>
              <a:rPr lang="en-US" sz="3600" b="1" i="1" dirty="0">
                <a:latin typeface="+mn-lt"/>
              </a:rPr>
              <a:t>College Professor</a:t>
            </a:r>
          </a:p>
        </p:txBody>
      </p:sp>
      <p:pic>
        <p:nvPicPr>
          <p:cNvPr id="6" name="Content Placeholder 5">
            <a:extLst>
              <a:ext uri="{FF2B5EF4-FFF2-40B4-BE49-F238E27FC236}">
                <a16:creationId xmlns:a16="http://schemas.microsoft.com/office/drawing/2014/main" id="{9394E4EC-B0CD-2E40-AD29-F7AF4C718AC4}"/>
              </a:ext>
            </a:extLst>
          </p:cNvPr>
          <p:cNvPicPr>
            <a:picLocks noGrp="1" noChangeAspect="1"/>
          </p:cNvPicPr>
          <p:nvPr>
            <p:ph sz="half" idx="1"/>
          </p:nvPr>
        </p:nvPicPr>
        <p:blipFill>
          <a:blip r:embed="rId2"/>
          <a:stretch>
            <a:fillRect/>
          </a:stretch>
        </p:blipFill>
        <p:spPr>
          <a:xfrm>
            <a:off x="2218764" y="2205318"/>
            <a:ext cx="4719917" cy="2810435"/>
          </a:xfrm>
        </p:spPr>
      </p:pic>
      <p:sp>
        <p:nvSpPr>
          <p:cNvPr id="4" name="Content Placeholder 3">
            <a:extLst>
              <a:ext uri="{FF2B5EF4-FFF2-40B4-BE49-F238E27FC236}">
                <a16:creationId xmlns:a16="http://schemas.microsoft.com/office/drawing/2014/main" id="{77D53080-B0D3-6943-BA4F-0D41E2A7002C}"/>
              </a:ext>
            </a:extLst>
          </p:cNvPr>
          <p:cNvSpPr>
            <a:spLocks noGrp="1"/>
          </p:cNvSpPr>
          <p:nvPr>
            <p:ph sz="half" idx="2"/>
          </p:nvPr>
        </p:nvSpPr>
        <p:spPr>
          <a:xfrm>
            <a:off x="6666636" y="0"/>
            <a:ext cx="3894222" cy="6049944"/>
          </a:xfrm>
        </p:spPr>
        <p:txBody>
          <a:bodyPr>
            <a:noAutofit/>
          </a:bodyPr>
          <a:lstStyle/>
          <a:p>
            <a:pPr lvl="4"/>
            <a:r>
              <a:rPr lang="en-US" sz="1600" b="1" i="1" u="sng" dirty="0"/>
              <a:t>Doing</a:t>
            </a:r>
            <a:r>
              <a:rPr lang="en-US" sz="1600" b="1" i="1" dirty="0"/>
              <a:t>-giving a lecture to a class</a:t>
            </a:r>
          </a:p>
          <a:p>
            <a:pPr lvl="4"/>
            <a:r>
              <a:rPr lang="en-US" sz="1600" b="1" i="1" u="sng" dirty="0"/>
              <a:t>Being</a:t>
            </a:r>
            <a:r>
              <a:rPr lang="en-US" sz="1600" b="1" i="1" dirty="0"/>
              <a:t>-serving on a university faculty committee that issues parking permits</a:t>
            </a:r>
          </a:p>
          <a:p>
            <a:pPr lvl="4"/>
            <a:r>
              <a:rPr lang="en-US" sz="1600" b="1" i="1" u="sng" dirty="0"/>
              <a:t>Neutral</a:t>
            </a:r>
            <a:r>
              <a:rPr lang="en-US" sz="1600" b="1" i="1" dirty="0"/>
              <a:t>-reading a newly published article in your field</a:t>
            </a:r>
          </a:p>
          <a:p>
            <a:pPr lvl="4"/>
            <a:r>
              <a:rPr lang="en-US" sz="1600" b="1" i="1" u="sng" dirty="0"/>
              <a:t>Being</a:t>
            </a:r>
            <a:r>
              <a:rPr lang="en-US" sz="1600" b="1" i="1" dirty="0"/>
              <a:t>-belonging to the faculty club</a:t>
            </a:r>
          </a:p>
          <a:p>
            <a:pPr lvl="4"/>
            <a:r>
              <a:rPr lang="en-US" sz="1600" b="1" i="1" u="sng" dirty="0"/>
              <a:t>Doing</a:t>
            </a:r>
            <a:r>
              <a:rPr lang="en-US" sz="1600" b="1" i="1" dirty="0"/>
              <a:t>-preparing an outline for a course</a:t>
            </a:r>
          </a:p>
          <a:p>
            <a:endParaRPr lang="en-US" sz="1600" dirty="0"/>
          </a:p>
        </p:txBody>
      </p:sp>
      <p:sp>
        <p:nvSpPr>
          <p:cNvPr id="3" name="Slide Number Placeholder 2">
            <a:extLst>
              <a:ext uri="{FF2B5EF4-FFF2-40B4-BE49-F238E27FC236}">
                <a16:creationId xmlns:a16="http://schemas.microsoft.com/office/drawing/2014/main" id="{CC6DB309-395A-5742-9981-89E316AC6148}"/>
              </a:ext>
            </a:extLst>
          </p:cNvPr>
          <p:cNvSpPr>
            <a:spLocks noGrp="1"/>
          </p:cNvSpPr>
          <p:nvPr>
            <p:ph type="sldNum" sz="quarter" idx="12"/>
          </p:nvPr>
        </p:nvSpPr>
        <p:spPr/>
        <p:txBody>
          <a:bodyPr/>
          <a:lstStyle/>
          <a:p>
            <a:fld id="{BCECFB8F-B13B-EE47-8BA8-9788450FA236}" type="slidenum">
              <a:rPr lang="en-US" smtClean="0"/>
              <a:t>13</a:t>
            </a:fld>
            <a:endParaRPr lang="en-US"/>
          </a:p>
        </p:txBody>
      </p:sp>
    </p:spTree>
    <p:extLst>
      <p:ext uri="{BB962C8B-B14F-4D97-AF65-F5344CB8AC3E}">
        <p14:creationId xmlns:p14="http://schemas.microsoft.com/office/powerpoint/2010/main" val="2082133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BA49E-9EED-9843-B469-3B1C122686A5}"/>
              </a:ext>
            </a:extLst>
          </p:cNvPr>
          <p:cNvSpPr>
            <a:spLocks noGrp="1"/>
          </p:cNvSpPr>
          <p:nvPr>
            <p:ph type="title"/>
          </p:nvPr>
        </p:nvSpPr>
        <p:spPr/>
        <p:txBody>
          <a:bodyPr>
            <a:normAutofit/>
          </a:bodyPr>
          <a:lstStyle/>
          <a:p>
            <a:pPr algn="l"/>
            <a:r>
              <a:rPr lang="en-US" sz="3600" b="1" i="1" dirty="0"/>
              <a:t>Banker</a:t>
            </a:r>
          </a:p>
        </p:txBody>
      </p:sp>
      <p:pic>
        <p:nvPicPr>
          <p:cNvPr id="6" name="Content Placeholder 5">
            <a:extLst>
              <a:ext uri="{FF2B5EF4-FFF2-40B4-BE49-F238E27FC236}">
                <a16:creationId xmlns:a16="http://schemas.microsoft.com/office/drawing/2014/main" id="{9BA370B8-8C76-A241-9CF3-956BC861935D}"/>
              </a:ext>
            </a:extLst>
          </p:cNvPr>
          <p:cNvPicPr>
            <a:picLocks noGrp="1" noChangeAspect="1"/>
          </p:cNvPicPr>
          <p:nvPr>
            <p:ph sz="half" idx="1"/>
          </p:nvPr>
        </p:nvPicPr>
        <p:blipFill>
          <a:blip r:embed="rId2"/>
          <a:stretch>
            <a:fillRect/>
          </a:stretch>
        </p:blipFill>
        <p:spPr>
          <a:xfrm>
            <a:off x="2605088" y="2755081"/>
            <a:ext cx="3892550" cy="2592438"/>
          </a:xfrm>
        </p:spPr>
      </p:pic>
      <p:sp>
        <p:nvSpPr>
          <p:cNvPr id="4" name="Content Placeholder 3">
            <a:extLst>
              <a:ext uri="{FF2B5EF4-FFF2-40B4-BE49-F238E27FC236}">
                <a16:creationId xmlns:a16="http://schemas.microsoft.com/office/drawing/2014/main" id="{C585AAE3-68DB-0D40-AA0E-235482B65612}"/>
              </a:ext>
            </a:extLst>
          </p:cNvPr>
          <p:cNvSpPr>
            <a:spLocks noGrp="1"/>
          </p:cNvSpPr>
          <p:nvPr>
            <p:ph sz="half" idx="2"/>
          </p:nvPr>
        </p:nvSpPr>
        <p:spPr>
          <a:xfrm>
            <a:off x="6666636" y="255494"/>
            <a:ext cx="3894222" cy="5794450"/>
          </a:xfrm>
        </p:spPr>
        <p:txBody>
          <a:bodyPr>
            <a:noAutofit/>
          </a:bodyPr>
          <a:lstStyle/>
          <a:p>
            <a:pPr lvl="4"/>
            <a:r>
              <a:rPr lang="en-US" sz="1600" b="1" i="1" u="sng" dirty="0"/>
              <a:t>Being</a:t>
            </a:r>
            <a:r>
              <a:rPr lang="en-US" sz="1600" b="1" i="1" dirty="0"/>
              <a:t>-belonging to the Chamber of Commerce</a:t>
            </a:r>
          </a:p>
          <a:p>
            <a:pPr lvl="4"/>
            <a:r>
              <a:rPr lang="en-US" sz="1600" b="1" i="1" u="sng" dirty="0"/>
              <a:t>Doing</a:t>
            </a:r>
            <a:r>
              <a:rPr lang="en-US" sz="1600" b="1" i="1" dirty="0"/>
              <a:t>-reviewing the bank’s balance sheets for the month</a:t>
            </a:r>
          </a:p>
          <a:p>
            <a:pPr lvl="4"/>
            <a:r>
              <a:rPr lang="en-US" sz="1600" b="1" i="1" u="sng" dirty="0"/>
              <a:t>Neutral</a:t>
            </a:r>
            <a:r>
              <a:rPr lang="en-US" sz="1600" b="1" i="1" dirty="0"/>
              <a:t>-opening the bank in the morning</a:t>
            </a:r>
          </a:p>
          <a:p>
            <a:pPr lvl="4"/>
            <a:r>
              <a:rPr lang="en-US" sz="1600" b="1" i="1" u="sng" dirty="0"/>
              <a:t>Doing</a:t>
            </a:r>
            <a:r>
              <a:rPr lang="en-US" sz="1600" b="1" i="1" dirty="0"/>
              <a:t>-financial planning with the bank’s accountant</a:t>
            </a:r>
          </a:p>
          <a:p>
            <a:pPr lvl="4"/>
            <a:r>
              <a:rPr lang="en-US" sz="1600" b="1" i="1" u="sng" dirty="0"/>
              <a:t>Being</a:t>
            </a:r>
            <a:r>
              <a:rPr lang="en-US" sz="1600" b="1" i="1" dirty="0"/>
              <a:t>-having free access to the bank’s vault</a:t>
            </a:r>
          </a:p>
          <a:p>
            <a:endParaRPr lang="en-US" sz="1600" dirty="0"/>
          </a:p>
        </p:txBody>
      </p:sp>
      <p:sp>
        <p:nvSpPr>
          <p:cNvPr id="3" name="Slide Number Placeholder 2">
            <a:extLst>
              <a:ext uri="{FF2B5EF4-FFF2-40B4-BE49-F238E27FC236}">
                <a16:creationId xmlns:a16="http://schemas.microsoft.com/office/drawing/2014/main" id="{AACA16D2-179A-DF4C-BC7B-AF593033FB3B}"/>
              </a:ext>
            </a:extLst>
          </p:cNvPr>
          <p:cNvSpPr>
            <a:spLocks noGrp="1"/>
          </p:cNvSpPr>
          <p:nvPr>
            <p:ph type="sldNum" sz="quarter" idx="12"/>
          </p:nvPr>
        </p:nvSpPr>
        <p:spPr/>
        <p:txBody>
          <a:bodyPr/>
          <a:lstStyle/>
          <a:p>
            <a:fld id="{BCECFB8F-B13B-EE47-8BA8-9788450FA236}" type="slidenum">
              <a:rPr lang="en-US" smtClean="0"/>
              <a:t>14</a:t>
            </a:fld>
            <a:endParaRPr lang="en-US"/>
          </a:p>
        </p:txBody>
      </p:sp>
    </p:spTree>
    <p:extLst>
      <p:ext uri="{BB962C8B-B14F-4D97-AF65-F5344CB8AC3E}">
        <p14:creationId xmlns:p14="http://schemas.microsoft.com/office/powerpoint/2010/main" val="4031877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B60A9-EB72-1545-BADD-7F77AEA01ED4}"/>
              </a:ext>
            </a:extLst>
          </p:cNvPr>
          <p:cNvSpPr>
            <a:spLocks noGrp="1"/>
          </p:cNvSpPr>
          <p:nvPr>
            <p:ph type="title"/>
          </p:nvPr>
        </p:nvSpPr>
        <p:spPr/>
        <p:txBody>
          <a:bodyPr/>
          <a:lstStyle/>
          <a:p>
            <a:r>
              <a:rPr lang="en-US" dirty="0"/>
              <a:t>The Challenges of Quantitative Analysis</a:t>
            </a:r>
          </a:p>
        </p:txBody>
      </p:sp>
      <p:pic>
        <p:nvPicPr>
          <p:cNvPr id="5" name="Content Placeholder 4">
            <a:extLst>
              <a:ext uri="{FF2B5EF4-FFF2-40B4-BE49-F238E27FC236}">
                <a16:creationId xmlns:a16="http://schemas.microsoft.com/office/drawing/2014/main" id="{F9025A35-7D26-7C4A-A397-FE78052DFD1C}"/>
              </a:ext>
            </a:extLst>
          </p:cNvPr>
          <p:cNvPicPr>
            <a:picLocks noGrp="1" noChangeAspect="1"/>
          </p:cNvPicPr>
          <p:nvPr>
            <p:ph idx="1"/>
          </p:nvPr>
        </p:nvPicPr>
        <p:blipFill>
          <a:blip r:embed="rId2"/>
          <a:stretch>
            <a:fillRect/>
          </a:stretch>
        </p:blipFill>
        <p:spPr>
          <a:xfrm>
            <a:off x="3818965" y="2272553"/>
            <a:ext cx="5795682" cy="3092823"/>
          </a:xfrm>
        </p:spPr>
      </p:pic>
      <p:sp>
        <p:nvSpPr>
          <p:cNvPr id="7" name="Slide Number Placeholder 6">
            <a:extLst>
              <a:ext uri="{FF2B5EF4-FFF2-40B4-BE49-F238E27FC236}">
                <a16:creationId xmlns:a16="http://schemas.microsoft.com/office/drawing/2014/main" id="{D619C5C5-6D8A-F449-AAEC-79B2E745DD85}"/>
              </a:ext>
            </a:extLst>
          </p:cNvPr>
          <p:cNvSpPr>
            <a:spLocks noGrp="1"/>
          </p:cNvSpPr>
          <p:nvPr>
            <p:ph type="sldNum" sz="quarter" idx="12"/>
          </p:nvPr>
        </p:nvSpPr>
        <p:spPr/>
        <p:txBody>
          <a:bodyPr/>
          <a:lstStyle/>
          <a:p>
            <a:fld id="{BCECFB8F-B13B-EE47-8BA8-9788450FA236}" type="slidenum">
              <a:rPr lang="en-US" smtClean="0"/>
              <a:t>15</a:t>
            </a:fld>
            <a:endParaRPr lang="en-US"/>
          </a:p>
        </p:txBody>
      </p:sp>
    </p:spTree>
    <p:extLst>
      <p:ext uri="{BB962C8B-B14F-4D97-AF65-F5344CB8AC3E}">
        <p14:creationId xmlns:p14="http://schemas.microsoft.com/office/powerpoint/2010/main" val="4227630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FB426C0-C56C-0C48-809E-F56893644DE4}"/>
              </a:ext>
            </a:extLst>
          </p:cNvPr>
          <p:cNvSpPr>
            <a:spLocks noGrp="1"/>
          </p:cNvSpPr>
          <p:nvPr>
            <p:ph type="title"/>
          </p:nvPr>
        </p:nvSpPr>
        <p:spPr/>
        <p:txBody>
          <a:bodyPr/>
          <a:lstStyle/>
          <a:p>
            <a:pPr algn="ctr"/>
            <a:r>
              <a:rPr lang="en-US" dirty="0"/>
              <a:t>Pete helping me wrap my head around the data analysis</a:t>
            </a:r>
          </a:p>
        </p:txBody>
      </p:sp>
      <p:pic>
        <p:nvPicPr>
          <p:cNvPr id="5" name="Content Placeholder 4">
            <a:extLst>
              <a:ext uri="{FF2B5EF4-FFF2-40B4-BE49-F238E27FC236}">
                <a16:creationId xmlns:a16="http://schemas.microsoft.com/office/drawing/2014/main" id="{4ECD5205-0BC1-DE44-9E07-C73DE6ED1D2D}"/>
              </a:ext>
            </a:extLst>
          </p:cNvPr>
          <p:cNvPicPr>
            <a:picLocks noGrp="1" noChangeAspect="1"/>
          </p:cNvPicPr>
          <p:nvPr>
            <p:ph sz="half" idx="1"/>
          </p:nvPr>
        </p:nvPicPr>
        <p:blipFill>
          <a:blip r:embed="rId2"/>
          <a:stretch>
            <a:fillRect/>
          </a:stretch>
        </p:blipFill>
        <p:spPr>
          <a:xfrm rot="5400000">
            <a:off x="2605088" y="2591594"/>
            <a:ext cx="3892550" cy="2919412"/>
          </a:xfrm>
        </p:spPr>
      </p:pic>
      <p:pic>
        <p:nvPicPr>
          <p:cNvPr id="10" name="Content Placeholder 9">
            <a:extLst>
              <a:ext uri="{FF2B5EF4-FFF2-40B4-BE49-F238E27FC236}">
                <a16:creationId xmlns:a16="http://schemas.microsoft.com/office/drawing/2014/main" id="{4F790F71-8DD5-B243-B66D-3600C9792449}"/>
              </a:ext>
            </a:extLst>
          </p:cNvPr>
          <p:cNvPicPr>
            <a:picLocks noGrp="1" noChangeAspect="1"/>
          </p:cNvPicPr>
          <p:nvPr>
            <p:ph sz="half" idx="2"/>
          </p:nvPr>
        </p:nvPicPr>
        <p:blipFill>
          <a:blip r:embed="rId3"/>
          <a:stretch>
            <a:fillRect/>
          </a:stretch>
        </p:blipFill>
        <p:spPr>
          <a:xfrm rot="10800000">
            <a:off x="6615113" y="2552304"/>
            <a:ext cx="3997325" cy="2997993"/>
          </a:xfrm>
        </p:spPr>
      </p:pic>
      <p:sp>
        <p:nvSpPr>
          <p:cNvPr id="11" name="Slide Number Placeholder 10">
            <a:extLst>
              <a:ext uri="{FF2B5EF4-FFF2-40B4-BE49-F238E27FC236}">
                <a16:creationId xmlns:a16="http://schemas.microsoft.com/office/drawing/2014/main" id="{E7963881-5974-5C41-A617-A9130FF24096}"/>
              </a:ext>
            </a:extLst>
          </p:cNvPr>
          <p:cNvSpPr>
            <a:spLocks noGrp="1"/>
          </p:cNvSpPr>
          <p:nvPr>
            <p:ph type="sldNum" sz="quarter" idx="12"/>
          </p:nvPr>
        </p:nvSpPr>
        <p:spPr/>
        <p:txBody>
          <a:bodyPr/>
          <a:lstStyle/>
          <a:p>
            <a:fld id="{BCECFB8F-B13B-EE47-8BA8-9788450FA236}" type="slidenum">
              <a:rPr lang="en-US" smtClean="0"/>
              <a:t>16</a:t>
            </a:fld>
            <a:endParaRPr lang="en-US"/>
          </a:p>
        </p:txBody>
      </p:sp>
    </p:spTree>
    <p:extLst>
      <p:ext uri="{BB962C8B-B14F-4D97-AF65-F5344CB8AC3E}">
        <p14:creationId xmlns:p14="http://schemas.microsoft.com/office/powerpoint/2010/main" val="404416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B19FA-5B0A-D140-93AE-482EA446F75A}"/>
              </a:ext>
            </a:extLst>
          </p:cNvPr>
          <p:cNvSpPr>
            <a:spLocks noGrp="1"/>
          </p:cNvSpPr>
          <p:nvPr>
            <p:ph type="title"/>
          </p:nvPr>
        </p:nvSpPr>
        <p:spPr/>
        <p:txBody>
          <a:bodyPr/>
          <a:lstStyle/>
          <a:p>
            <a:pPr algn="ctr"/>
            <a:r>
              <a:rPr lang="en-US" dirty="0"/>
              <a:t>The Final Orals</a:t>
            </a:r>
            <a:br>
              <a:rPr lang="en-US" dirty="0"/>
            </a:br>
            <a:r>
              <a:rPr lang="en-US" dirty="0"/>
              <a:t>November 21, 1983</a:t>
            </a:r>
          </a:p>
        </p:txBody>
      </p:sp>
      <p:pic>
        <p:nvPicPr>
          <p:cNvPr id="5" name="Content Placeholder 4">
            <a:extLst>
              <a:ext uri="{FF2B5EF4-FFF2-40B4-BE49-F238E27FC236}">
                <a16:creationId xmlns:a16="http://schemas.microsoft.com/office/drawing/2014/main" id="{971B13C0-720C-7141-803C-170B1F34152C}"/>
              </a:ext>
            </a:extLst>
          </p:cNvPr>
          <p:cNvPicPr>
            <a:picLocks noGrp="1" noChangeAspect="1"/>
          </p:cNvPicPr>
          <p:nvPr>
            <p:ph idx="1"/>
          </p:nvPr>
        </p:nvPicPr>
        <p:blipFill rotWithShape="1">
          <a:blip r:embed="rId2"/>
          <a:srcRect l="4870" r="5519"/>
          <a:stretch/>
        </p:blipFill>
        <p:spPr>
          <a:xfrm>
            <a:off x="5351929" y="2052638"/>
            <a:ext cx="2474260" cy="3997325"/>
          </a:xfrm>
        </p:spPr>
      </p:pic>
      <p:sp>
        <p:nvSpPr>
          <p:cNvPr id="3" name="Slide Number Placeholder 2">
            <a:extLst>
              <a:ext uri="{FF2B5EF4-FFF2-40B4-BE49-F238E27FC236}">
                <a16:creationId xmlns:a16="http://schemas.microsoft.com/office/drawing/2014/main" id="{9C84EDBA-AE06-A342-87A3-17A3E471B76E}"/>
              </a:ext>
            </a:extLst>
          </p:cNvPr>
          <p:cNvSpPr>
            <a:spLocks noGrp="1"/>
          </p:cNvSpPr>
          <p:nvPr>
            <p:ph type="sldNum" sz="quarter" idx="12"/>
          </p:nvPr>
        </p:nvSpPr>
        <p:spPr/>
        <p:txBody>
          <a:bodyPr/>
          <a:lstStyle/>
          <a:p>
            <a:fld id="{BCECFB8F-B13B-EE47-8BA8-9788450FA236}" type="slidenum">
              <a:rPr lang="en-US" smtClean="0"/>
              <a:t>17</a:t>
            </a:fld>
            <a:endParaRPr lang="en-US"/>
          </a:p>
        </p:txBody>
      </p:sp>
    </p:spTree>
    <p:extLst>
      <p:ext uri="{BB962C8B-B14F-4D97-AF65-F5344CB8AC3E}">
        <p14:creationId xmlns:p14="http://schemas.microsoft.com/office/powerpoint/2010/main" val="1658702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B69C2-167C-E040-B05C-ACFA743FB904}"/>
              </a:ext>
            </a:extLst>
          </p:cNvPr>
          <p:cNvSpPr>
            <a:spLocks noGrp="1"/>
          </p:cNvSpPr>
          <p:nvPr>
            <p:ph type="title"/>
          </p:nvPr>
        </p:nvSpPr>
        <p:spPr/>
        <p:txBody>
          <a:bodyPr/>
          <a:lstStyle/>
          <a:p>
            <a:pPr algn="ctr"/>
            <a:r>
              <a:rPr lang="en-US" dirty="0"/>
              <a:t>Passed!</a:t>
            </a:r>
          </a:p>
        </p:txBody>
      </p:sp>
      <p:pic>
        <p:nvPicPr>
          <p:cNvPr id="5" name="Content Placeholder 4">
            <a:extLst>
              <a:ext uri="{FF2B5EF4-FFF2-40B4-BE49-F238E27FC236}">
                <a16:creationId xmlns:a16="http://schemas.microsoft.com/office/drawing/2014/main" id="{50A6EDC2-1AEB-9543-B644-A7791F699976}"/>
              </a:ext>
            </a:extLst>
          </p:cNvPr>
          <p:cNvPicPr>
            <a:picLocks noGrp="1" noChangeAspect="1"/>
          </p:cNvPicPr>
          <p:nvPr>
            <p:ph idx="1"/>
          </p:nvPr>
        </p:nvPicPr>
        <p:blipFill rotWithShape="1">
          <a:blip r:embed="rId2"/>
          <a:srcRect l="4934" t="-1486" r="5911" b="-1"/>
          <a:stretch/>
        </p:blipFill>
        <p:spPr>
          <a:xfrm>
            <a:off x="5271248" y="2052638"/>
            <a:ext cx="2770094" cy="3997325"/>
          </a:xfrm>
        </p:spPr>
      </p:pic>
      <p:sp>
        <p:nvSpPr>
          <p:cNvPr id="3" name="Slide Number Placeholder 2">
            <a:extLst>
              <a:ext uri="{FF2B5EF4-FFF2-40B4-BE49-F238E27FC236}">
                <a16:creationId xmlns:a16="http://schemas.microsoft.com/office/drawing/2014/main" id="{D262B1FD-057A-0240-AC5B-DAB2FF3D0FF6}"/>
              </a:ext>
            </a:extLst>
          </p:cNvPr>
          <p:cNvSpPr>
            <a:spLocks noGrp="1"/>
          </p:cNvSpPr>
          <p:nvPr>
            <p:ph type="sldNum" sz="quarter" idx="12"/>
          </p:nvPr>
        </p:nvSpPr>
        <p:spPr/>
        <p:txBody>
          <a:bodyPr/>
          <a:lstStyle/>
          <a:p>
            <a:fld id="{BCECFB8F-B13B-EE47-8BA8-9788450FA236}" type="slidenum">
              <a:rPr lang="en-US" smtClean="0"/>
              <a:t>18</a:t>
            </a:fld>
            <a:endParaRPr lang="en-US"/>
          </a:p>
        </p:txBody>
      </p:sp>
    </p:spTree>
    <p:extLst>
      <p:ext uri="{BB962C8B-B14F-4D97-AF65-F5344CB8AC3E}">
        <p14:creationId xmlns:p14="http://schemas.microsoft.com/office/powerpoint/2010/main" val="16459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1767FE-EC79-CC49-A884-1971ED1E828D}"/>
              </a:ext>
            </a:extLst>
          </p:cNvPr>
          <p:cNvSpPr>
            <a:spLocks noGrp="1"/>
          </p:cNvSpPr>
          <p:nvPr>
            <p:ph type="title"/>
          </p:nvPr>
        </p:nvSpPr>
        <p:spPr/>
        <p:txBody>
          <a:bodyPr/>
          <a:lstStyle/>
          <a:p>
            <a:pPr algn="ctr"/>
            <a:r>
              <a:rPr lang="en-US" dirty="0"/>
              <a:t>HOTEL BOULDERADO</a:t>
            </a:r>
          </a:p>
        </p:txBody>
      </p:sp>
      <p:pic>
        <p:nvPicPr>
          <p:cNvPr id="8" name="Content Placeholder 7">
            <a:extLst>
              <a:ext uri="{FF2B5EF4-FFF2-40B4-BE49-F238E27FC236}">
                <a16:creationId xmlns:a16="http://schemas.microsoft.com/office/drawing/2014/main" id="{76CB4D7B-2ADC-DC4B-AB2F-ABD995B3967C}"/>
              </a:ext>
            </a:extLst>
          </p:cNvPr>
          <p:cNvPicPr>
            <a:picLocks noGrp="1" noChangeAspect="1"/>
          </p:cNvPicPr>
          <p:nvPr>
            <p:ph sz="half" idx="1"/>
          </p:nvPr>
        </p:nvPicPr>
        <p:blipFill>
          <a:blip r:embed="rId2"/>
          <a:stretch>
            <a:fillRect/>
          </a:stretch>
        </p:blipFill>
        <p:spPr>
          <a:xfrm>
            <a:off x="2605088" y="2756318"/>
            <a:ext cx="3892550" cy="2589964"/>
          </a:xfrm>
        </p:spPr>
      </p:pic>
      <p:pic>
        <p:nvPicPr>
          <p:cNvPr id="10" name="Content Placeholder 9">
            <a:extLst>
              <a:ext uri="{FF2B5EF4-FFF2-40B4-BE49-F238E27FC236}">
                <a16:creationId xmlns:a16="http://schemas.microsoft.com/office/drawing/2014/main" id="{0B09C8CF-BD0E-D748-8A83-8A9BF28C6362}"/>
              </a:ext>
            </a:extLst>
          </p:cNvPr>
          <p:cNvPicPr>
            <a:picLocks noGrp="1" noChangeAspect="1"/>
          </p:cNvPicPr>
          <p:nvPr>
            <p:ph sz="half" idx="2"/>
          </p:nvPr>
        </p:nvPicPr>
        <p:blipFill>
          <a:blip r:embed="rId3"/>
          <a:stretch>
            <a:fillRect/>
          </a:stretch>
        </p:blipFill>
        <p:spPr>
          <a:xfrm>
            <a:off x="6665913" y="2757798"/>
            <a:ext cx="3895725" cy="2587004"/>
          </a:xfrm>
        </p:spPr>
      </p:pic>
      <p:sp>
        <p:nvSpPr>
          <p:cNvPr id="2" name="Slide Number Placeholder 1">
            <a:extLst>
              <a:ext uri="{FF2B5EF4-FFF2-40B4-BE49-F238E27FC236}">
                <a16:creationId xmlns:a16="http://schemas.microsoft.com/office/drawing/2014/main" id="{93A774E1-C3F9-DD47-AF24-74F925B3DF80}"/>
              </a:ext>
            </a:extLst>
          </p:cNvPr>
          <p:cNvSpPr>
            <a:spLocks noGrp="1"/>
          </p:cNvSpPr>
          <p:nvPr>
            <p:ph type="sldNum" sz="quarter" idx="12"/>
          </p:nvPr>
        </p:nvSpPr>
        <p:spPr/>
        <p:txBody>
          <a:bodyPr/>
          <a:lstStyle/>
          <a:p>
            <a:fld id="{BCECFB8F-B13B-EE47-8BA8-9788450FA236}" type="slidenum">
              <a:rPr lang="en-US" smtClean="0"/>
              <a:t>19</a:t>
            </a:fld>
            <a:endParaRPr lang="en-US"/>
          </a:p>
        </p:txBody>
      </p:sp>
    </p:spTree>
    <p:extLst>
      <p:ext uri="{BB962C8B-B14F-4D97-AF65-F5344CB8AC3E}">
        <p14:creationId xmlns:p14="http://schemas.microsoft.com/office/powerpoint/2010/main" val="2647459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6F002-ABDA-2249-A953-51BE5A7DE3F8}"/>
              </a:ext>
            </a:extLst>
          </p:cNvPr>
          <p:cNvSpPr>
            <a:spLocks noGrp="1"/>
          </p:cNvSpPr>
          <p:nvPr>
            <p:ph type="title"/>
          </p:nvPr>
        </p:nvSpPr>
        <p:spPr/>
        <p:txBody>
          <a:bodyPr>
            <a:noAutofit/>
          </a:bodyPr>
          <a:lstStyle/>
          <a:p>
            <a:pPr algn="ctr"/>
            <a:r>
              <a:rPr lang="en-US" sz="4800" dirty="0"/>
              <a:t>Doctoral Supervision </a:t>
            </a:r>
            <a:br>
              <a:rPr lang="en-US" sz="4800" dirty="0"/>
            </a:br>
            <a:r>
              <a:rPr lang="en-US" sz="4800" dirty="0"/>
              <a:t>1981-1983</a:t>
            </a:r>
            <a:br>
              <a:rPr lang="en-US" sz="4400" dirty="0"/>
            </a:br>
            <a:endParaRPr lang="en-US" sz="4400" dirty="0"/>
          </a:p>
        </p:txBody>
      </p:sp>
      <p:pic>
        <p:nvPicPr>
          <p:cNvPr id="5" name="Content Placeholder 4">
            <a:extLst>
              <a:ext uri="{FF2B5EF4-FFF2-40B4-BE49-F238E27FC236}">
                <a16:creationId xmlns:a16="http://schemas.microsoft.com/office/drawing/2014/main" id="{531949DE-B1CD-B645-B14A-214E4E9C656C}"/>
              </a:ext>
            </a:extLst>
          </p:cNvPr>
          <p:cNvPicPr>
            <a:picLocks noGrp="1" noChangeAspect="1"/>
          </p:cNvPicPr>
          <p:nvPr>
            <p:ph sz="half" idx="1"/>
          </p:nvPr>
        </p:nvPicPr>
        <p:blipFill>
          <a:blip r:embed="rId2"/>
          <a:stretch>
            <a:fillRect/>
          </a:stretch>
        </p:blipFill>
        <p:spPr>
          <a:xfrm>
            <a:off x="2605088" y="2736044"/>
            <a:ext cx="3892550" cy="2630512"/>
          </a:xfrm>
        </p:spPr>
      </p:pic>
      <p:pic>
        <p:nvPicPr>
          <p:cNvPr id="6" name="Content Placeholder 5">
            <a:extLst>
              <a:ext uri="{FF2B5EF4-FFF2-40B4-BE49-F238E27FC236}">
                <a16:creationId xmlns:a16="http://schemas.microsoft.com/office/drawing/2014/main" id="{D3C6E6EA-BB77-3947-9C9A-BC6D0D1E9759}"/>
              </a:ext>
            </a:extLst>
          </p:cNvPr>
          <p:cNvPicPr>
            <a:picLocks noGrp="1" noChangeAspect="1"/>
          </p:cNvPicPr>
          <p:nvPr>
            <p:ph sz="half" idx="2"/>
          </p:nvPr>
        </p:nvPicPr>
        <p:blipFill>
          <a:blip r:embed="rId3"/>
          <a:stretch>
            <a:fillRect/>
          </a:stretch>
        </p:blipFill>
        <p:spPr>
          <a:xfrm>
            <a:off x="7159625" y="3016250"/>
            <a:ext cx="2908300" cy="2070100"/>
          </a:xfrm>
        </p:spPr>
      </p:pic>
      <p:sp>
        <p:nvSpPr>
          <p:cNvPr id="7" name="Slide Number Placeholder 6">
            <a:extLst>
              <a:ext uri="{FF2B5EF4-FFF2-40B4-BE49-F238E27FC236}">
                <a16:creationId xmlns:a16="http://schemas.microsoft.com/office/drawing/2014/main" id="{5CE02A23-572E-034D-9FDD-577821ACE34A}"/>
              </a:ext>
            </a:extLst>
          </p:cNvPr>
          <p:cNvSpPr>
            <a:spLocks noGrp="1"/>
          </p:cNvSpPr>
          <p:nvPr>
            <p:ph type="sldNum" sz="quarter" idx="12"/>
          </p:nvPr>
        </p:nvSpPr>
        <p:spPr/>
        <p:txBody>
          <a:bodyPr/>
          <a:lstStyle/>
          <a:p>
            <a:fld id="{BCECFB8F-B13B-EE47-8BA8-9788450FA236}" type="slidenum">
              <a:rPr lang="en-US" smtClean="0"/>
              <a:t>2</a:t>
            </a:fld>
            <a:endParaRPr lang="en-US"/>
          </a:p>
        </p:txBody>
      </p:sp>
    </p:spTree>
    <p:extLst>
      <p:ext uri="{BB962C8B-B14F-4D97-AF65-F5344CB8AC3E}">
        <p14:creationId xmlns:p14="http://schemas.microsoft.com/office/powerpoint/2010/main" val="3535092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80434-AAED-FE40-913B-BFD82DA64430}"/>
              </a:ext>
            </a:extLst>
          </p:cNvPr>
          <p:cNvSpPr>
            <a:spLocks noGrp="1"/>
          </p:cNvSpPr>
          <p:nvPr>
            <p:ph type="title"/>
          </p:nvPr>
        </p:nvSpPr>
        <p:spPr/>
        <p:txBody>
          <a:bodyPr/>
          <a:lstStyle/>
          <a:p>
            <a:pPr algn="ctr"/>
            <a:r>
              <a:rPr lang="en-US" dirty="0"/>
              <a:t>The Dissertation</a:t>
            </a:r>
          </a:p>
        </p:txBody>
      </p:sp>
      <p:pic>
        <p:nvPicPr>
          <p:cNvPr id="5" name="Content Placeholder 4">
            <a:extLst>
              <a:ext uri="{FF2B5EF4-FFF2-40B4-BE49-F238E27FC236}">
                <a16:creationId xmlns:a16="http://schemas.microsoft.com/office/drawing/2014/main" id="{06588878-8524-C641-B7F6-741F0E64707B}"/>
              </a:ext>
            </a:extLst>
          </p:cNvPr>
          <p:cNvPicPr>
            <a:picLocks noGrp="1" noChangeAspect="1"/>
          </p:cNvPicPr>
          <p:nvPr>
            <p:ph idx="1"/>
          </p:nvPr>
        </p:nvPicPr>
        <p:blipFill>
          <a:blip r:embed="rId2"/>
          <a:stretch>
            <a:fillRect/>
          </a:stretch>
        </p:blipFill>
        <p:spPr>
          <a:xfrm>
            <a:off x="4665226" y="2052638"/>
            <a:ext cx="4012485" cy="3997325"/>
          </a:xfrm>
        </p:spPr>
      </p:pic>
      <p:sp>
        <p:nvSpPr>
          <p:cNvPr id="3" name="Slide Number Placeholder 2">
            <a:extLst>
              <a:ext uri="{FF2B5EF4-FFF2-40B4-BE49-F238E27FC236}">
                <a16:creationId xmlns:a16="http://schemas.microsoft.com/office/drawing/2014/main" id="{7B11FA03-228F-4A42-95C5-D5CBEA182D76}"/>
              </a:ext>
            </a:extLst>
          </p:cNvPr>
          <p:cNvSpPr>
            <a:spLocks noGrp="1"/>
          </p:cNvSpPr>
          <p:nvPr>
            <p:ph type="sldNum" sz="quarter" idx="12"/>
          </p:nvPr>
        </p:nvSpPr>
        <p:spPr/>
        <p:txBody>
          <a:bodyPr/>
          <a:lstStyle/>
          <a:p>
            <a:fld id="{BCECFB8F-B13B-EE47-8BA8-9788450FA236}" type="slidenum">
              <a:rPr lang="en-US" smtClean="0"/>
              <a:t>20</a:t>
            </a:fld>
            <a:endParaRPr lang="en-US"/>
          </a:p>
        </p:txBody>
      </p:sp>
    </p:spTree>
    <p:extLst>
      <p:ext uri="{BB962C8B-B14F-4D97-AF65-F5344CB8AC3E}">
        <p14:creationId xmlns:p14="http://schemas.microsoft.com/office/powerpoint/2010/main" val="1342087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46B61D0-741D-B842-BC28-C45DD3F0D31C}"/>
              </a:ext>
            </a:extLst>
          </p:cNvPr>
          <p:cNvSpPr>
            <a:spLocks noGrp="1"/>
          </p:cNvSpPr>
          <p:nvPr>
            <p:ph type="title"/>
          </p:nvPr>
        </p:nvSpPr>
        <p:spPr/>
        <p:txBody>
          <a:bodyPr/>
          <a:lstStyle/>
          <a:p>
            <a:pPr algn="ctr"/>
            <a:r>
              <a:rPr lang="en-US" dirty="0"/>
              <a:t>The Finished Product…All 5 Pounds and 11 Ounces of it.</a:t>
            </a:r>
          </a:p>
        </p:txBody>
      </p:sp>
      <p:pic>
        <p:nvPicPr>
          <p:cNvPr id="20" name="Content Placeholder 19">
            <a:extLst>
              <a:ext uri="{FF2B5EF4-FFF2-40B4-BE49-F238E27FC236}">
                <a16:creationId xmlns:a16="http://schemas.microsoft.com/office/drawing/2014/main" id="{758AD877-74F6-B648-B85D-29DD0F6F07A1}"/>
              </a:ext>
            </a:extLst>
          </p:cNvPr>
          <p:cNvPicPr>
            <a:picLocks noGrp="1" noChangeAspect="1"/>
          </p:cNvPicPr>
          <p:nvPr>
            <p:ph idx="1"/>
          </p:nvPr>
        </p:nvPicPr>
        <p:blipFill>
          <a:blip r:embed="rId2"/>
          <a:stretch>
            <a:fillRect/>
          </a:stretch>
        </p:blipFill>
        <p:spPr>
          <a:xfrm rot="5400000">
            <a:off x="4672013" y="2552304"/>
            <a:ext cx="3997325" cy="2997993"/>
          </a:xfrm>
        </p:spPr>
      </p:pic>
      <p:sp>
        <p:nvSpPr>
          <p:cNvPr id="2" name="Slide Number Placeholder 1">
            <a:extLst>
              <a:ext uri="{FF2B5EF4-FFF2-40B4-BE49-F238E27FC236}">
                <a16:creationId xmlns:a16="http://schemas.microsoft.com/office/drawing/2014/main" id="{D77E14C1-2693-3441-8E40-17FE1BF29CC6}"/>
              </a:ext>
            </a:extLst>
          </p:cNvPr>
          <p:cNvSpPr>
            <a:spLocks noGrp="1"/>
          </p:cNvSpPr>
          <p:nvPr>
            <p:ph type="sldNum" sz="quarter" idx="12"/>
          </p:nvPr>
        </p:nvSpPr>
        <p:spPr/>
        <p:txBody>
          <a:bodyPr/>
          <a:lstStyle/>
          <a:p>
            <a:fld id="{BCECFB8F-B13B-EE47-8BA8-9788450FA236}" type="slidenum">
              <a:rPr lang="en-US" smtClean="0"/>
              <a:t>21</a:t>
            </a:fld>
            <a:endParaRPr lang="en-US"/>
          </a:p>
        </p:txBody>
      </p:sp>
    </p:spTree>
    <p:extLst>
      <p:ext uri="{BB962C8B-B14F-4D97-AF65-F5344CB8AC3E}">
        <p14:creationId xmlns:p14="http://schemas.microsoft.com/office/powerpoint/2010/main" val="3421229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E383A58-C3D7-564E-B44F-3CAF6F5023F8}"/>
              </a:ext>
            </a:extLst>
          </p:cNvPr>
          <p:cNvSpPr>
            <a:spLocks noGrp="1"/>
          </p:cNvSpPr>
          <p:nvPr>
            <p:ph type="title"/>
          </p:nvPr>
        </p:nvSpPr>
        <p:spPr/>
        <p:txBody>
          <a:bodyPr/>
          <a:lstStyle/>
          <a:p>
            <a:pPr algn="ctr"/>
            <a:r>
              <a:rPr lang="en-US" dirty="0"/>
              <a:t>Meetings with Pete: Whenever and wherever….</a:t>
            </a:r>
          </a:p>
        </p:txBody>
      </p:sp>
      <p:pic>
        <p:nvPicPr>
          <p:cNvPr id="8" name="Content Placeholder 7">
            <a:extLst>
              <a:ext uri="{FF2B5EF4-FFF2-40B4-BE49-F238E27FC236}">
                <a16:creationId xmlns:a16="http://schemas.microsoft.com/office/drawing/2014/main" id="{170D7B5E-9F1B-0F4C-8B05-65A456DD4DD3}"/>
              </a:ext>
            </a:extLst>
          </p:cNvPr>
          <p:cNvPicPr>
            <a:picLocks noGrp="1" noChangeAspect="1"/>
          </p:cNvPicPr>
          <p:nvPr>
            <p:ph sz="half" idx="1"/>
          </p:nvPr>
        </p:nvPicPr>
        <p:blipFill>
          <a:blip r:embed="rId2"/>
          <a:stretch>
            <a:fillRect/>
          </a:stretch>
        </p:blipFill>
        <p:spPr>
          <a:xfrm>
            <a:off x="3757613" y="3257550"/>
            <a:ext cx="1587500" cy="1587500"/>
          </a:xfrm>
        </p:spPr>
      </p:pic>
      <p:pic>
        <p:nvPicPr>
          <p:cNvPr id="12" name="Content Placeholder 11">
            <a:extLst>
              <a:ext uri="{FF2B5EF4-FFF2-40B4-BE49-F238E27FC236}">
                <a16:creationId xmlns:a16="http://schemas.microsoft.com/office/drawing/2014/main" id="{BE7DE38E-58A1-3540-9AAD-78D657622F22}"/>
              </a:ext>
            </a:extLst>
          </p:cNvPr>
          <p:cNvPicPr>
            <a:picLocks noGrp="1" noChangeAspect="1"/>
          </p:cNvPicPr>
          <p:nvPr>
            <p:ph sz="half" idx="2"/>
          </p:nvPr>
        </p:nvPicPr>
        <p:blipFill>
          <a:blip r:embed="rId3"/>
          <a:stretch>
            <a:fillRect/>
          </a:stretch>
        </p:blipFill>
        <p:spPr>
          <a:xfrm>
            <a:off x="6665913" y="2590404"/>
            <a:ext cx="3895725" cy="2921793"/>
          </a:xfrm>
        </p:spPr>
      </p:pic>
      <p:sp>
        <p:nvSpPr>
          <p:cNvPr id="2" name="Slide Number Placeholder 1">
            <a:extLst>
              <a:ext uri="{FF2B5EF4-FFF2-40B4-BE49-F238E27FC236}">
                <a16:creationId xmlns:a16="http://schemas.microsoft.com/office/drawing/2014/main" id="{07ED9349-D306-E545-B425-82B60DE1848D}"/>
              </a:ext>
            </a:extLst>
          </p:cNvPr>
          <p:cNvSpPr>
            <a:spLocks noGrp="1"/>
          </p:cNvSpPr>
          <p:nvPr>
            <p:ph type="sldNum" sz="quarter" idx="12"/>
          </p:nvPr>
        </p:nvSpPr>
        <p:spPr/>
        <p:txBody>
          <a:bodyPr/>
          <a:lstStyle/>
          <a:p>
            <a:fld id="{BCECFB8F-B13B-EE47-8BA8-9788450FA236}" type="slidenum">
              <a:rPr lang="en-US" smtClean="0"/>
              <a:t>3</a:t>
            </a:fld>
            <a:endParaRPr lang="en-US"/>
          </a:p>
        </p:txBody>
      </p:sp>
    </p:spTree>
    <p:extLst>
      <p:ext uri="{BB962C8B-B14F-4D97-AF65-F5344CB8AC3E}">
        <p14:creationId xmlns:p14="http://schemas.microsoft.com/office/powerpoint/2010/main" val="3222935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EDA3-D69E-5A4F-9644-F96C28D4F541}"/>
              </a:ext>
            </a:extLst>
          </p:cNvPr>
          <p:cNvSpPr>
            <a:spLocks noGrp="1"/>
          </p:cNvSpPr>
          <p:nvPr>
            <p:ph type="title"/>
          </p:nvPr>
        </p:nvSpPr>
        <p:spPr/>
        <p:txBody>
          <a:bodyPr/>
          <a:lstStyle/>
          <a:p>
            <a:pPr algn="ctr"/>
            <a:r>
              <a:rPr lang="en-US" dirty="0"/>
              <a:t>Muenzinger Psychology Building</a:t>
            </a:r>
            <a:br>
              <a:rPr lang="en-US" dirty="0"/>
            </a:br>
            <a:r>
              <a:rPr lang="en-US" dirty="0"/>
              <a:t>University of Colorado at Boulder</a:t>
            </a:r>
          </a:p>
        </p:txBody>
      </p:sp>
      <p:pic>
        <p:nvPicPr>
          <p:cNvPr id="5" name="Content Placeholder 4">
            <a:extLst>
              <a:ext uri="{FF2B5EF4-FFF2-40B4-BE49-F238E27FC236}">
                <a16:creationId xmlns:a16="http://schemas.microsoft.com/office/drawing/2014/main" id="{F314FAD5-C47E-F648-AA15-89A2FDC55E8D}"/>
              </a:ext>
            </a:extLst>
          </p:cNvPr>
          <p:cNvPicPr>
            <a:picLocks noGrp="1" noChangeAspect="1"/>
          </p:cNvPicPr>
          <p:nvPr>
            <p:ph idx="1"/>
          </p:nvPr>
        </p:nvPicPr>
        <p:blipFill>
          <a:blip r:embed="rId2"/>
          <a:stretch>
            <a:fillRect/>
          </a:stretch>
        </p:blipFill>
        <p:spPr>
          <a:xfrm>
            <a:off x="3442447" y="2138082"/>
            <a:ext cx="6427694" cy="3778624"/>
          </a:xfrm>
        </p:spPr>
      </p:pic>
      <p:sp>
        <p:nvSpPr>
          <p:cNvPr id="3" name="Slide Number Placeholder 2">
            <a:extLst>
              <a:ext uri="{FF2B5EF4-FFF2-40B4-BE49-F238E27FC236}">
                <a16:creationId xmlns:a16="http://schemas.microsoft.com/office/drawing/2014/main" id="{C121882A-2AE9-9549-AA89-983AEA3BCFBF}"/>
              </a:ext>
            </a:extLst>
          </p:cNvPr>
          <p:cNvSpPr>
            <a:spLocks noGrp="1"/>
          </p:cNvSpPr>
          <p:nvPr>
            <p:ph type="sldNum" sz="quarter" idx="12"/>
          </p:nvPr>
        </p:nvSpPr>
        <p:spPr/>
        <p:txBody>
          <a:bodyPr/>
          <a:lstStyle/>
          <a:p>
            <a:fld id="{BCECFB8F-B13B-EE47-8BA8-9788450FA236}" type="slidenum">
              <a:rPr lang="en-US" smtClean="0"/>
              <a:t>4</a:t>
            </a:fld>
            <a:endParaRPr lang="en-US"/>
          </a:p>
        </p:txBody>
      </p:sp>
    </p:spTree>
    <p:extLst>
      <p:ext uri="{BB962C8B-B14F-4D97-AF65-F5344CB8AC3E}">
        <p14:creationId xmlns:p14="http://schemas.microsoft.com/office/powerpoint/2010/main" val="3108333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0DD03-CE09-2147-8DA6-D1D4EAACE538}"/>
              </a:ext>
            </a:extLst>
          </p:cNvPr>
          <p:cNvSpPr>
            <a:spLocks noGrp="1"/>
          </p:cNvSpPr>
          <p:nvPr>
            <p:ph type="title"/>
          </p:nvPr>
        </p:nvSpPr>
        <p:spPr/>
        <p:txBody>
          <a:bodyPr/>
          <a:lstStyle/>
          <a:p>
            <a:pPr algn="ctr"/>
            <a:r>
              <a:rPr lang="en-US" dirty="0"/>
              <a:t>Dissertations, and Theses from Start to Finish: Psychology and Related Fields</a:t>
            </a:r>
          </a:p>
        </p:txBody>
      </p:sp>
      <p:pic>
        <p:nvPicPr>
          <p:cNvPr id="7" name="Content Placeholder 6">
            <a:extLst>
              <a:ext uri="{FF2B5EF4-FFF2-40B4-BE49-F238E27FC236}">
                <a16:creationId xmlns:a16="http://schemas.microsoft.com/office/drawing/2014/main" id="{0ECB5EAD-623D-994C-996C-0D5BF736C908}"/>
              </a:ext>
            </a:extLst>
          </p:cNvPr>
          <p:cNvPicPr>
            <a:picLocks noGrp="1" noChangeAspect="1"/>
          </p:cNvPicPr>
          <p:nvPr>
            <p:ph idx="1"/>
          </p:nvPr>
        </p:nvPicPr>
        <p:blipFill>
          <a:blip r:embed="rId2"/>
          <a:stretch>
            <a:fillRect/>
          </a:stretch>
        </p:blipFill>
        <p:spPr>
          <a:xfrm>
            <a:off x="5329125" y="2052638"/>
            <a:ext cx="2684688" cy="3997325"/>
          </a:xfrm>
        </p:spPr>
      </p:pic>
      <p:sp>
        <p:nvSpPr>
          <p:cNvPr id="3" name="Slide Number Placeholder 2">
            <a:extLst>
              <a:ext uri="{FF2B5EF4-FFF2-40B4-BE49-F238E27FC236}">
                <a16:creationId xmlns:a16="http://schemas.microsoft.com/office/drawing/2014/main" id="{13D397B2-256D-F24A-BE62-538AFAC9D123}"/>
              </a:ext>
            </a:extLst>
          </p:cNvPr>
          <p:cNvSpPr>
            <a:spLocks noGrp="1"/>
          </p:cNvSpPr>
          <p:nvPr>
            <p:ph type="sldNum" sz="quarter" idx="12"/>
          </p:nvPr>
        </p:nvSpPr>
        <p:spPr/>
        <p:txBody>
          <a:bodyPr/>
          <a:lstStyle/>
          <a:p>
            <a:fld id="{BCECFB8F-B13B-EE47-8BA8-9788450FA236}" type="slidenum">
              <a:rPr lang="en-US" smtClean="0"/>
              <a:t>5</a:t>
            </a:fld>
            <a:endParaRPr lang="en-US"/>
          </a:p>
        </p:txBody>
      </p:sp>
    </p:spTree>
    <p:extLst>
      <p:ext uri="{BB962C8B-B14F-4D97-AF65-F5344CB8AC3E}">
        <p14:creationId xmlns:p14="http://schemas.microsoft.com/office/powerpoint/2010/main" val="3536210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2375A-0D7E-C54D-BF76-522D77B031DA}"/>
              </a:ext>
            </a:extLst>
          </p:cNvPr>
          <p:cNvSpPr>
            <a:spLocks noGrp="1"/>
          </p:cNvSpPr>
          <p:nvPr>
            <p:ph type="title"/>
          </p:nvPr>
        </p:nvSpPr>
        <p:spPr/>
        <p:txBody>
          <a:bodyPr/>
          <a:lstStyle/>
          <a:p>
            <a:pPr algn="ctr"/>
            <a:r>
              <a:rPr lang="en-US" dirty="0"/>
              <a:t>Pete’s Proposal Outline  </a:t>
            </a:r>
          </a:p>
        </p:txBody>
      </p:sp>
      <p:pic>
        <p:nvPicPr>
          <p:cNvPr id="9" name="Content Placeholder 8">
            <a:extLst>
              <a:ext uri="{FF2B5EF4-FFF2-40B4-BE49-F238E27FC236}">
                <a16:creationId xmlns:a16="http://schemas.microsoft.com/office/drawing/2014/main" id="{5B041466-4D67-E240-959F-0D0E2C9D5ECD}"/>
              </a:ext>
            </a:extLst>
          </p:cNvPr>
          <p:cNvPicPr>
            <a:picLocks noGrp="1" noChangeAspect="1"/>
          </p:cNvPicPr>
          <p:nvPr>
            <p:ph idx="1"/>
          </p:nvPr>
        </p:nvPicPr>
        <p:blipFill rotWithShape="1">
          <a:blip r:embed="rId2"/>
          <a:srcRect b="20568"/>
          <a:stretch/>
        </p:blipFill>
        <p:spPr>
          <a:xfrm rot="16200000">
            <a:off x="4356005" y="1222275"/>
            <a:ext cx="3479991" cy="5419165"/>
          </a:xfrm>
        </p:spPr>
      </p:pic>
      <p:sp>
        <p:nvSpPr>
          <p:cNvPr id="3" name="Slide Number Placeholder 2">
            <a:extLst>
              <a:ext uri="{FF2B5EF4-FFF2-40B4-BE49-F238E27FC236}">
                <a16:creationId xmlns:a16="http://schemas.microsoft.com/office/drawing/2014/main" id="{18647D2A-FD1D-2243-A00F-9C86079AE7A9}"/>
              </a:ext>
            </a:extLst>
          </p:cNvPr>
          <p:cNvSpPr>
            <a:spLocks noGrp="1"/>
          </p:cNvSpPr>
          <p:nvPr>
            <p:ph type="sldNum" sz="quarter" idx="12"/>
          </p:nvPr>
        </p:nvSpPr>
        <p:spPr/>
        <p:txBody>
          <a:bodyPr/>
          <a:lstStyle/>
          <a:p>
            <a:fld id="{BCECFB8F-B13B-EE47-8BA8-9788450FA236}" type="slidenum">
              <a:rPr lang="en-US" smtClean="0"/>
              <a:t>6</a:t>
            </a:fld>
            <a:endParaRPr lang="en-US"/>
          </a:p>
        </p:txBody>
      </p:sp>
    </p:spTree>
    <p:extLst>
      <p:ext uri="{BB962C8B-B14F-4D97-AF65-F5344CB8AC3E}">
        <p14:creationId xmlns:p14="http://schemas.microsoft.com/office/powerpoint/2010/main" val="4035760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092008-BA70-7F4A-8252-0C8AB51534F8}"/>
              </a:ext>
            </a:extLst>
          </p:cNvPr>
          <p:cNvSpPr>
            <a:spLocks noGrp="1"/>
          </p:cNvSpPr>
          <p:nvPr>
            <p:ph idx="4294967295"/>
          </p:nvPr>
        </p:nvSpPr>
        <p:spPr>
          <a:xfrm>
            <a:off x="228601" y="484094"/>
            <a:ext cx="11174505" cy="6131859"/>
          </a:xfrm>
        </p:spPr>
        <p:txBody>
          <a:bodyPr>
            <a:noAutofit/>
          </a:bodyPr>
          <a:lstStyle/>
          <a:p>
            <a:pPr marL="914400" lvl="2" indent="0">
              <a:buNone/>
            </a:pPr>
            <a:r>
              <a:rPr lang="en-US" sz="2000" b="1" u="sng" dirty="0"/>
              <a:t>Areas to be covered in a proposal:</a:t>
            </a:r>
          </a:p>
          <a:p>
            <a:pPr marL="800100" lvl="1" indent="-342900">
              <a:buFont typeface="+mj-lt"/>
              <a:buAutoNum type="arabicPeriod"/>
            </a:pPr>
            <a:r>
              <a:rPr lang="en-US" sz="2000" dirty="0"/>
              <a:t>Identify important area or problem.</a:t>
            </a:r>
          </a:p>
          <a:p>
            <a:pPr marL="800100" lvl="1" indent="-342900">
              <a:buFont typeface="+mj-lt"/>
              <a:buAutoNum type="arabicPeriod"/>
            </a:pPr>
            <a:r>
              <a:rPr lang="en-US" sz="2000" dirty="0"/>
              <a:t>Review state of art with respect to that problem.</a:t>
            </a:r>
          </a:p>
          <a:p>
            <a:pPr marL="800100" lvl="1" indent="-342900">
              <a:buFont typeface="+mj-lt"/>
              <a:buAutoNum type="arabicPeriod"/>
            </a:pPr>
            <a:r>
              <a:rPr lang="en-US" sz="2000" dirty="0"/>
              <a:t>Evaluate state of the art and decide what problems remain.</a:t>
            </a:r>
          </a:p>
          <a:p>
            <a:pPr marL="800100" lvl="1" indent="-342900">
              <a:buFont typeface="+mj-lt"/>
              <a:buAutoNum type="arabicPeriod"/>
            </a:pPr>
            <a:r>
              <a:rPr lang="en-US" sz="2000" dirty="0"/>
              <a:t>Introduce your views regarding remaining problems.</a:t>
            </a:r>
          </a:p>
          <a:p>
            <a:pPr marL="800100" lvl="1" indent="-342900">
              <a:buFont typeface="+mj-lt"/>
              <a:buAutoNum type="arabicPeriod"/>
            </a:pPr>
            <a:r>
              <a:rPr lang="en-US" sz="2000" dirty="0"/>
              <a:t>Introduce your contribution to their solution (introduce your conceptualization here)</a:t>
            </a:r>
          </a:p>
          <a:p>
            <a:pPr marL="800100" lvl="1" indent="-342900">
              <a:buFont typeface="+mj-lt"/>
              <a:buAutoNum type="arabicPeriod"/>
            </a:pPr>
            <a:r>
              <a:rPr lang="en-US" sz="2000" dirty="0"/>
              <a:t>Refine that formulation in to specific hypotheses.</a:t>
            </a:r>
          </a:p>
          <a:p>
            <a:pPr marL="800100" lvl="1" indent="-342900">
              <a:buFont typeface="+mj-lt"/>
              <a:buAutoNum type="arabicPeriod"/>
            </a:pPr>
            <a:r>
              <a:rPr lang="en-US" sz="2000" dirty="0"/>
              <a:t>Procedures.</a:t>
            </a:r>
          </a:p>
          <a:p>
            <a:pPr marL="800100" lvl="1" indent="-342900">
              <a:buFont typeface="+mj-lt"/>
              <a:buAutoNum type="arabicPeriod"/>
            </a:pPr>
            <a:r>
              <a:rPr lang="en-US" sz="2000" dirty="0"/>
              <a:t>Restate each hypothesis along with each a prediction (hypotheses are stated in conceptual terms and predictions are stated in data terms). </a:t>
            </a:r>
          </a:p>
          <a:p>
            <a:pPr marL="800100" lvl="1" indent="-342900">
              <a:buFont typeface="+mj-lt"/>
              <a:buAutoNum type="arabicPeriod"/>
            </a:pPr>
            <a:r>
              <a:rPr lang="en-US" sz="2000" dirty="0"/>
              <a:t>Specify how data will be analyzed.</a:t>
            </a:r>
          </a:p>
          <a:p>
            <a:pPr marL="800100" lvl="1" indent="-342900">
              <a:buFont typeface="+mj-lt"/>
              <a:buAutoNum type="arabicPeriod"/>
            </a:pPr>
            <a:r>
              <a:rPr lang="en-US" sz="2000" dirty="0"/>
              <a:t>What differential conclusions will be drawn on the data (e.g., accept hypotheses if predictions are correct).</a:t>
            </a:r>
          </a:p>
          <a:p>
            <a:pPr marL="457200" indent="-457200">
              <a:buFont typeface="+mj-lt"/>
              <a:buAutoNum type="arabicPeriod"/>
            </a:pPr>
            <a:endParaRPr lang="en-US" dirty="0"/>
          </a:p>
        </p:txBody>
      </p:sp>
      <p:sp>
        <p:nvSpPr>
          <p:cNvPr id="2" name="Slide Number Placeholder 1">
            <a:extLst>
              <a:ext uri="{FF2B5EF4-FFF2-40B4-BE49-F238E27FC236}">
                <a16:creationId xmlns:a16="http://schemas.microsoft.com/office/drawing/2014/main" id="{BFB4BDC7-6EED-0B42-9226-38B606468D3B}"/>
              </a:ext>
            </a:extLst>
          </p:cNvPr>
          <p:cNvSpPr>
            <a:spLocks noGrp="1"/>
          </p:cNvSpPr>
          <p:nvPr>
            <p:ph type="sldNum" sz="quarter" idx="12"/>
          </p:nvPr>
        </p:nvSpPr>
        <p:spPr/>
        <p:txBody>
          <a:bodyPr/>
          <a:lstStyle/>
          <a:p>
            <a:fld id="{BCECFB8F-B13B-EE47-8BA8-9788450FA236}" type="slidenum">
              <a:rPr lang="en-US" smtClean="0"/>
              <a:t>7</a:t>
            </a:fld>
            <a:endParaRPr lang="en-US"/>
          </a:p>
        </p:txBody>
      </p:sp>
    </p:spTree>
    <p:extLst>
      <p:ext uri="{BB962C8B-B14F-4D97-AF65-F5344CB8AC3E}">
        <p14:creationId xmlns:p14="http://schemas.microsoft.com/office/powerpoint/2010/main" val="761444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F31BB-BBF6-2A4E-BABA-D78AC8F39B2A}"/>
              </a:ext>
            </a:extLst>
          </p:cNvPr>
          <p:cNvSpPr>
            <a:spLocks noGrp="1"/>
          </p:cNvSpPr>
          <p:nvPr>
            <p:ph type="title"/>
          </p:nvPr>
        </p:nvSpPr>
        <p:spPr/>
        <p:txBody>
          <a:bodyPr/>
          <a:lstStyle/>
          <a:p>
            <a:pPr algn="ctr"/>
            <a:r>
              <a:rPr lang="en-US" dirty="0"/>
              <a:t>THE  HYPOTHESES</a:t>
            </a:r>
          </a:p>
        </p:txBody>
      </p:sp>
      <p:sp>
        <p:nvSpPr>
          <p:cNvPr id="3" name="Content Placeholder 2">
            <a:extLst>
              <a:ext uri="{FF2B5EF4-FFF2-40B4-BE49-F238E27FC236}">
                <a16:creationId xmlns:a16="http://schemas.microsoft.com/office/drawing/2014/main" id="{1A71D822-A232-5F48-94F9-C3E10C5E19C5}"/>
              </a:ext>
            </a:extLst>
          </p:cNvPr>
          <p:cNvSpPr>
            <a:spLocks noGrp="1"/>
          </p:cNvSpPr>
          <p:nvPr>
            <p:ph idx="1"/>
          </p:nvPr>
        </p:nvSpPr>
        <p:spPr>
          <a:xfrm>
            <a:off x="2197730" y="1344705"/>
            <a:ext cx="7796540" cy="5930153"/>
          </a:xfrm>
        </p:spPr>
        <p:txBody>
          <a:bodyPr>
            <a:noAutofit/>
          </a:bodyPr>
          <a:lstStyle/>
          <a:p>
            <a:pPr lvl="3"/>
            <a:r>
              <a:rPr lang="en-US" sz="2000" b="1" i="1" dirty="0"/>
              <a:t>H1: Manics will be less inclined to imagine a loss of status (i.e., a degradation) occurring.</a:t>
            </a:r>
          </a:p>
          <a:p>
            <a:pPr lvl="3"/>
            <a:r>
              <a:rPr lang="en-US" sz="2000" b="1" i="1" dirty="0"/>
              <a:t>H2: Manics will be more reactive to changes in status (i.e., degradation and/or accreditation).</a:t>
            </a:r>
          </a:p>
          <a:p>
            <a:pPr lvl="3"/>
            <a:r>
              <a:rPr lang="en-US" sz="2000" b="1" i="1" dirty="0"/>
              <a:t>Manics will prefer the </a:t>
            </a:r>
            <a:r>
              <a:rPr lang="en-US" sz="2000" b="1" i="1" u="sng" dirty="0"/>
              <a:t>Being</a:t>
            </a:r>
            <a:r>
              <a:rPr lang="en-US" sz="2000" b="1" i="1" dirty="0"/>
              <a:t> aspects of status over the </a:t>
            </a:r>
            <a:r>
              <a:rPr lang="en-US" sz="2000" b="1" i="1" u="sng" dirty="0"/>
              <a:t>Doing</a:t>
            </a:r>
            <a:r>
              <a:rPr lang="en-US" sz="2000" b="1" i="1" dirty="0"/>
              <a:t> aspects of statuses.</a:t>
            </a:r>
          </a:p>
          <a:p>
            <a:pPr lvl="3"/>
            <a:r>
              <a:rPr lang="en-US" sz="2000" b="1" i="1" dirty="0"/>
              <a:t>H4: Manics will be more reactive to a lowered status (i.e., a degraded one).</a:t>
            </a:r>
          </a:p>
          <a:p>
            <a:pPr lvl="3"/>
            <a:r>
              <a:rPr lang="en-US" sz="2000" b="1" i="1" dirty="0"/>
              <a:t>H5: Manics will be less inclined to claim a degraded status and/or more inclined to claim an accredited status.</a:t>
            </a:r>
          </a:p>
          <a:p>
            <a:endParaRPr lang="en-US" dirty="0"/>
          </a:p>
        </p:txBody>
      </p:sp>
      <p:sp>
        <p:nvSpPr>
          <p:cNvPr id="4" name="Slide Number Placeholder 3">
            <a:extLst>
              <a:ext uri="{FF2B5EF4-FFF2-40B4-BE49-F238E27FC236}">
                <a16:creationId xmlns:a16="http://schemas.microsoft.com/office/drawing/2014/main" id="{8E41E02B-31C4-8946-8ACE-92927C232DD2}"/>
              </a:ext>
            </a:extLst>
          </p:cNvPr>
          <p:cNvSpPr>
            <a:spLocks noGrp="1"/>
          </p:cNvSpPr>
          <p:nvPr>
            <p:ph type="sldNum" sz="quarter" idx="12"/>
          </p:nvPr>
        </p:nvSpPr>
        <p:spPr/>
        <p:txBody>
          <a:bodyPr/>
          <a:lstStyle/>
          <a:p>
            <a:fld id="{BCECFB8F-B13B-EE47-8BA8-9788450FA236}" type="slidenum">
              <a:rPr lang="en-US" smtClean="0"/>
              <a:t>8</a:t>
            </a:fld>
            <a:endParaRPr lang="en-US"/>
          </a:p>
        </p:txBody>
      </p:sp>
    </p:spTree>
    <p:extLst>
      <p:ext uri="{BB962C8B-B14F-4D97-AF65-F5344CB8AC3E}">
        <p14:creationId xmlns:p14="http://schemas.microsoft.com/office/powerpoint/2010/main" val="2400127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012E2-3EBE-994E-BFA4-7E2B6CCEE5D8}"/>
              </a:ext>
            </a:extLst>
          </p:cNvPr>
          <p:cNvSpPr>
            <a:spLocks noGrp="1"/>
          </p:cNvSpPr>
          <p:nvPr>
            <p:ph type="title"/>
          </p:nvPr>
        </p:nvSpPr>
        <p:spPr/>
        <p:txBody>
          <a:bodyPr/>
          <a:lstStyle/>
          <a:p>
            <a:pPr algn="ctr"/>
            <a:r>
              <a:rPr lang="en-US" dirty="0"/>
              <a:t>THEMATIC APPERCEPTION TEST</a:t>
            </a:r>
            <a:br>
              <a:rPr lang="en-US" dirty="0"/>
            </a:br>
            <a:r>
              <a:rPr lang="en-US" dirty="0"/>
              <a:t>Story One</a:t>
            </a:r>
          </a:p>
        </p:txBody>
      </p:sp>
      <p:pic>
        <p:nvPicPr>
          <p:cNvPr id="5" name="Content Placeholder 4">
            <a:extLst>
              <a:ext uri="{FF2B5EF4-FFF2-40B4-BE49-F238E27FC236}">
                <a16:creationId xmlns:a16="http://schemas.microsoft.com/office/drawing/2014/main" id="{2875C3CB-5793-FB4C-8053-7E8AC497B497}"/>
              </a:ext>
            </a:extLst>
          </p:cNvPr>
          <p:cNvPicPr>
            <a:picLocks noGrp="1" noChangeAspect="1"/>
          </p:cNvPicPr>
          <p:nvPr>
            <p:ph idx="1"/>
          </p:nvPr>
        </p:nvPicPr>
        <p:blipFill>
          <a:blip r:embed="rId2"/>
          <a:stretch>
            <a:fillRect/>
          </a:stretch>
        </p:blipFill>
        <p:spPr>
          <a:xfrm>
            <a:off x="3769659" y="2299447"/>
            <a:ext cx="4652682" cy="3415553"/>
          </a:xfrm>
        </p:spPr>
      </p:pic>
      <p:sp>
        <p:nvSpPr>
          <p:cNvPr id="3" name="Slide Number Placeholder 2">
            <a:extLst>
              <a:ext uri="{FF2B5EF4-FFF2-40B4-BE49-F238E27FC236}">
                <a16:creationId xmlns:a16="http://schemas.microsoft.com/office/drawing/2014/main" id="{2E4A3A2D-4939-BA49-9492-E39FCA2D3B47}"/>
              </a:ext>
            </a:extLst>
          </p:cNvPr>
          <p:cNvSpPr>
            <a:spLocks noGrp="1"/>
          </p:cNvSpPr>
          <p:nvPr>
            <p:ph type="sldNum" sz="quarter" idx="12"/>
          </p:nvPr>
        </p:nvSpPr>
        <p:spPr/>
        <p:txBody>
          <a:bodyPr/>
          <a:lstStyle/>
          <a:p>
            <a:fld id="{BCECFB8F-B13B-EE47-8BA8-9788450FA236}" type="slidenum">
              <a:rPr lang="en-US" smtClean="0"/>
              <a:t>9</a:t>
            </a:fld>
            <a:endParaRPr lang="en-US"/>
          </a:p>
        </p:txBody>
      </p:sp>
    </p:spTree>
    <p:extLst>
      <p:ext uri="{BB962C8B-B14F-4D97-AF65-F5344CB8AC3E}">
        <p14:creationId xmlns:p14="http://schemas.microsoft.com/office/powerpoint/2010/main" val="93108298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{EB27D61D-AFFD-8E40-8492-4833EC0F2801}tf16401378</Template>
  <TotalTime>14732</TotalTime>
  <Words>590</Words>
  <Application>Microsoft Macintosh PowerPoint</Application>
  <PresentationFormat>Widescreen</PresentationFormat>
  <Paragraphs>74</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MS Shell Dlg 2</vt:lpstr>
      <vt:lpstr>Wingdings</vt:lpstr>
      <vt:lpstr>Wingdings 3</vt:lpstr>
      <vt:lpstr>Madison</vt:lpstr>
      <vt:lpstr>  42nd Annual Meeting of the  Society for Descriptive Psychology  October 4, 2020 </vt:lpstr>
      <vt:lpstr>Doctoral Supervision  1981-1983 </vt:lpstr>
      <vt:lpstr>Meetings with Pete: Whenever and wherever….</vt:lpstr>
      <vt:lpstr>Muenzinger Psychology Building University of Colorado at Boulder</vt:lpstr>
      <vt:lpstr>Dissertations, and Theses from Start to Finish: Psychology and Related Fields</vt:lpstr>
      <vt:lpstr>Pete’s Proposal Outline  </vt:lpstr>
      <vt:lpstr>PowerPoint Presentation</vt:lpstr>
      <vt:lpstr>THE  HYPOTHESES</vt:lpstr>
      <vt:lpstr>THEMATIC APPERCEPTION TEST Story One</vt:lpstr>
      <vt:lpstr>Manic “Being” versus Manic “Doing”</vt:lpstr>
      <vt:lpstr>HYPOTHESIS 3</vt:lpstr>
      <vt:lpstr>Police Officer </vt:lpstr>
      <vt:lpstr>College Professor</vt:lpstr>
      <vt:lpstr>Banker</vt:lpstr>
      <vt:lpstr>The Challenges of Quantitative Analysis</vt:lpstr>
      <vt:lpstr>Pete helping me wrap my head around the data analysis</vt:lpstr>
      <vt:lpstr>The Final Orals November 21, 1983</vt:lpstr>
      <vt:lpstr>Passed!</vt:lpstr>
      <vt:lpstr>HOTEL BOULDERADO</vt:lpstr>
      <vt:lpstr>The Dissertation</vt:lpstr>
      <vt:lpstr>The Finished Product…All 5 Pounds and 11 Ounces of it.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Dissertation Journey with Peter Ossorio: A Personal and Conceptual Story </dc:title>
  <dc:creator>Ralph Wechsler</dc:creator>
  <cp:lastModifiedBy>Ralph Wechsler</cp:lastModifiedBy>
  <cp:revision>41</cp:revision>
  <dcterms:created xsi:type="dcterms:W3CDTF">2020-09-24T23:37:59Z</dcterms:created>
  <dcterms:modified xsi:type="dcterms:W3CDTF">2020-10-09T18:21:39Z</dcterms:modified>
</cp:coreProperties>
</file>